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7" r:id="rId3"/>
    <p:sldId id="278" r:id="rId4"/>
    <p:sldId id="282" r:id="rId5"/>
    <p:sldId id="283" r:id="rId6"/>
    <p:sldId id="288" r:id="rId7"/>
    <p:sldId id="289" r:id="rId8"/>
    <p:sldId id="290" r:id="rId9"/>
    <p:sldId id="280" r:id="rId10"/>
    <p:sldId id="284" r:id="rId11"/>
    <p:sldId id="292" r:id="rId12"/>
    <p:sldId id="285" r:id="rId13"/>
    <p:sldId id="293" r:id="rId14"/>
    <p:sldId id="294" r:id="rId15"/>
    <p:sldId id="295" r:id="rId16"/>
    <p:sldId id="296" r:id="rId17"/>
    <p:sldId id="297" r:id="rId18"/>
    <p:sldId id="286" r:id="rId19"/>
    <p:sldId id="291" r:id="rId20"/>
    <p:sldId id="287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94679"/>
  </p:normalViewPr>
  <p:slideViewPr>
    <p:cSldViewPr snapToGrid="0" snapToObjects="1">
      <p:cViewPr varScale="1">
        <p:scale>
          <a:sx n="99" d="100"/>
          <a:sy n="99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Jack K. Rasmus-Vorrath,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06.1078v3" TargetMode="External"/><Relationship Id="rId3" Type="http://schemas.openxmlformats.org/officeDocument/2006/relationships/hyperlink" Target="https://doi.org/10.1007/s10115-004-0154-9" TargetMode="External"/><Relationship Id="rId7" Type="http://schemas.openxmlformats.org/officeDocument/2006/relationships/hyperlink" Target="https://doi.org/10.1080/03610927408827101" TargetMode="External"/><Relationship Id="rId2" Type="http://schemas.openxmlformats.org/officeDocument/2006/relationships/hyperlink" Target="https://doi.org/10.1007/PL0001166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IJCNN.2008.4633969" TargetMode="External"/><Relationship Id="rId5" Type="http://schemas.openxmlformats.org/officeDocument/2006/relationships/hyperlink" Target="https://doi.org/10.1145/2949741.2949758" TargetMode="External"/><Relationship Id="rId4" Type="http://schemas.openxmlformats.org/officeDocument/2006/relationships/hyperlink" Target="https://arxiv.org/abs/1703.01541v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Clustering of Sensor Data for Radiation Profiling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1053"/>
            <a:ext cx="6858000" cy="1655762"/>
          </a:xfrm>
        </p:spPr>
        <p:txBody>
          <a:bodyPr/>
          <a:lstStyle/>
          <a:p>
            <a:r>
              <a:rPr lang="en-US" dirty="0"/>
              <a:t>Dr. Jack K. Rasmus-Vorrath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F4FFB-CC72-42B5-977D-3E5619AFFE5E}"/>
              </a:ext>
            </a:extLst>
          </p:cNvPr>
          <p:cNvSpPr txBox="1"/>
          <p:nvPr/>
        </p:nvSpPr>
        <p:spPr>
          <a:xfrm>
            <a:off x="4155860" y="45996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8/7/18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1037-0E4A-4348-B917-8F96C43C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5652-815D-4987-879F-FF89234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616"/>
            <a:ext cx="7886700" cy="1338545"/>
          </a:xfrm>
        </p:spPr>
        <p:txBody>
          <a:bodyPr>
            <a:normAutofit/>
          </a:bodyPr>
          <a:lstStyle/>
          <a:p>
            <a:r>
              <a:rPr lang="en-US" dirty="0"/>
              <a:t>KNN | TS K-Neighbors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0751-B3CA-4BE3-867D-8EE96BBC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1357161"/>
            <a:ext cx="8768615" cy="22323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Hand-labeled classes are used as an approximation to ground truth</a:t>
            </a:r>
          </a:p>
          <a:p>
            <a:r>
              <a:rPr lang="en-US" dirty="0"/>
              <a:t>The elbow-method identified a best value for K (1 or 2) consistent with research findings in the field of time series data mining</a:t>
            </a:r>
          </a:p>
          <a:p>
            <a:r>
              <a:rPr lang="en-US" dirty="0"/>
              <a:t>For comparison, a time-series implementation called K-Neighbors is also applied to allow use of the DTW distance metric</a:t>
            </a:r>
          </a:p>
          <a:p>
            <a:r>
              <a:rPr lang="en-US" dirty="0"/>
              <a:t>A random permutation cross-validator was used to split the data into train and test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4BCF4-113D-4218-83E0-CCA04F27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9F11B-4161-4342-A01D-DBFCCC82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1" y="3856756"/>
            <a:ext cx="3774398" cy="2232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9D4A9C-1AE3-4260-883C-13D99A685EC5}"/>
              </a:ext>
            </a:extLst>
          </p:cNvPr>
          <p:cNvSpPr txBox="1"/>
          <p:nvPr/>
        </p:nvSpPr>
        <p:spPr>
          <a:xfrm>
            <a:off x="1726172" y="3534867"/>
            <a:ext cx="1830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KNN Elbow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21331-1219-4397-9DCE-00DC06D8AFE8}"/>
              </a:ext>
            </a:extLst>
          </p:cNvPr>
          <p:cNvSpPr txBox="1"/>
          <p:nvPr/>
        </p:nvSpPr>
        <p:spPr>
          <a:xfrm>
            <a:off x="5269477" y="3534867"/>
            <a:ext cx="2717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TS K-Neighbors Elbow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6B3600-1411-4541-A34F-10C50E7A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2" y="3856756"/>
            <a:ext cx="3774398" cy="22323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55791-2100-4786-BF65-4175F99B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5402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BDC2-E9F4-4480-ADBA-2B15319F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2" y="0"/>
            <a:ext cx="8072898" cy="550606"/>
          </a:xfrm>
        </p:spPr>
        <p:txBody>
          <a:bodyPr>
            <a:normAutofit fontScale="90000"/>
          </a:bodyPr>
          <a:lstStyle/>
          <a:p>
            <a:r>
              <a:rPr lang="en-US" dirty="0"/>
              <a:t>KNN | TS K-Neighbors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60B8-A8C6-476D-94B5-FF771C42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0438"/>
            <a:ext cx="9144000" cy="277700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KNN: Ball-Trees and KD-Trees were used with Euclidean, Brute-Force, and </a:t>
            </a:r>
            <a:r>
              <a:rPr lang="en-US" dirty="0" err="1"/>
              <a:t>Minkowski</a:t>
            </a:r>
            <a:r>
              <a:rPr lang="en-US" dirty="0"/>
              <a:t> metrics</a:t>
            </a:r>
          </a:p>
          <a:p>
            <a:pPr lvl="1"/>
            <a:r>
              <a:rPr lang="en-US" dirty="0"/>
              <a:t>The most performant combination used the Ball-Tree and </a:t>
            </a:r>
            <a:r>
              <a:rPr lang="en-US" dirty="0" err="1"/>
              <a:t>Minkowski</a:t>
            </a:r>
            <a:r>
              <a:rPr lang="en-US" dirty="0"/>
              <a:t> metric:</a:t>
            </a:r>
          </a:p>
          <a:p>
            <a:r>
              <a:rPr lang="en-US" dirty="0"/>
              <a:t>TS K-Neighbors: used the </a:t>
            </a:r>
            <a:r>
              <a:rPr lang="en-US" dirty="0">
                <a:solidFill>
                  <a:srgbClr val="FF0000"/>
                </a:solidFill>
              </a:rPr>
              <a:t>DTW metric </a:t>
            </a:r>
          </a:p>
          <a:p>
            <a:pPr lvl="2"/>
            <a:r>
              <a:rPr lang="en-US" sz="2500" dirty="0"/>
              <a:t>(Subset) Accuracy – (Did we get it right?) – </a:t>
            </a:r>
            <a:r>
              <a:rPr lang="en-US" sz="2500" dirty="0">
                <a:solidFill>
                  <a:srgbClr val="FF0000"/>
                </a:solidFill>
              </a:rPr>
              <a:t>0.73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0.70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Precision – (Did we get it all?) – </a:t>
            </a:r>
            <a:r>
              <a:rPr lang="en-US" sz="2500" dirty="0">
                <a:solidFill>
                  <a:srgbClr val="FF0000"/>
                </a:solidFill>
              </a:rPr>
              <a:t>0.76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0.78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Recall – (Did we only get what we were supposed to?) – </a:t>
            </a:r>
            <a:r>
              <a:rPr lang="en-US" sz="2500" dirty="0">
                <a:solidFill>
                  <a:srgbClr val="FF0000"/>
                </a:solidFill>
              </a:rPr>
              <a:t>0.73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0.70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F1-Score – (Weighted average of Precision | Recall) – </a:t>
            </a:r>
            <a:r>
              <a:rPr lang="en-US" sz="2500" dirty="0">
                <a:solidFill>
                  <a:srgbClr val="FF0000"/>
                </a:solidFill>
              </a:rPr>
              <a:t>0.72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0.65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NMI [0, 1] – (Scales Mutual Information from 0 to 1) – </a:t>
            </a:r>
            <a:r>
              <a:rPr lang="en-US" sz="2500" dirty="0">
                <a:solidFill>
                  <a:srgbClr val="FF0000"/>
                </a:solidFill>
              </a:rPr>
              <a:t>0.63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0.64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AMI (~0, 1] – (Adjustment of NMI, accounting for chance) – </a:t>
            </a:r>
            <a:r>
              <a:rPr lang="en-US" sz="2500" dirty="0">
                <a:solidFill>
                  <a:srgbClr val="FF0000"/>
                </a:solidFill>
              </a:rPr>
              <a:t>0.50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0.48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Adjusted-Rand [-1, 1] – (Similarity metric considering all sample pair assignments) – </a:t>
            </a:r>
            <a:r>
              <a:rPr lang="en-US" sz="2500" dirty="0">
                <a:solidFill>
                  <a:srgbClr val="FF0000"/>
                </a:solidFill>
              </a:rPr>
              <a:t>0.49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0.45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Homogeneity [0, 1] – (Do the clusters contain only a single class?) – </a:t>
            </a:r>
            <a:r>
              <a:rPr lang="en-US" sz="2500" dirty="0">
                <a:solidFill>
                  <a:srgbClr val="FF0000"/>
                </a:solidFill>
              </a:rPr>
              <a:t>0.60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0.58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Completeness [0, 1] – (Are all data points of a given class in the same cluster?) – </a:t>
            </a:r>
            <a:r>
              <a:rPr lang="en-US" sz="2500" dirty="0">
                <a:solidFill>
                  <a:srgbClr val="FF0000"/>
                </a:solidFill>
              </a:rPr>
              <a:t>0.66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0.70 </a:t>
            </a:r>
            <a:r>
              <a:rPr lang="en-US" sz="2500" dirty="0"/>
              <a:t>(K-Neighbors)</a:t>
            </a:r>
          </a:p>
          <a:p>
            <a:pPr lvl="2"/>
            <a:r>
              <a:rPr lang="en-US" sz="2500" dirty="0"/>
              <a:t>V-Measure [0, 1] – (Harmonic mean of Homogeneity and Completeness) – </a:t>
            </a:r>
            <a:r>
              <a:rPr lang="en-US" sz="2500" dirty="0">
                <a:solidFill>
                  <a:srgbClr val="FF0000"/>
                </a:solidFill>
              </a:rPr>
              <a:t>0.63 </a:t>
            </a:r>
            <a:r>
              <a:rPr lang="en-US" sz="2500" dirty="0"/>
              <a:t>(KNN), </a:t>
            </a:r>
            <a:r>
              <a:rPr lang="en-US" sz="2500" dirty="0">
                <a:solidFill>
                  <a:srgbClr val="FF0000"/>
                </a:solidFill>
              </a:rPr>
              <a:t>0.63 </a:t>
            </a:r>
            <a:r>
              <a:rPr lang="en-US" sz="2500" dirty="0"/>
              <a:t>(K-neighbors)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0A884-0B1D-4B63-8A80-75775FEA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46448-6BDE-414C-B4A7-FF687352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6" y="3670349"/>
            <a:ext cx="3143292" cy="2627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5B415-D37A-433A-B8C7-15BF0DBD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60" y="3670349"/>
            <a:ext cx="3062122" cy="262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AD416-E396-4D1C-92DB-C126AB7F0229}"/>
              </a:ext>
            </a:extLst>
          </p:cNvPr>
          <p:cNvSpPr txBox="1"/>
          <p:nvPr/>
        </p:nvSpPr>
        <p:spPr>
          <a:xfrm>
            <a:off x="1588168" y="3330341"/>
            <a:ext cx="2252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KNN Confusion 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7F6F-EA64-4C32-B8CB-AD3A9D8BEA74}"/>
              </a:ext>
            </a:extLst>
          </p:cNvPr>
          <p:cNvSpPr txBox="1"/>
          <p:nvPr/>
        </p:nvSpPr>
        <p:spPr>
          <a:xfrm>
            <a:off x="5134680" y="3337442"/>
            <a:ext cx="2255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TS K-Neighbors Heatmap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09A64-8A4D-4FE8-8ED1-1C48616C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88158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1E5E-46B8-4247-9971-4836744A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45527"/>
          </a:xfrm>
        </p:spPr>
        <p:txBody>
          <a:bodyPr/>
          <a:lstStyle/>
          <a:p>
            <a:r>
              <a:rPr lang="en-US" dirty="0"/>
              <a:t>K-Shape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4FCA-2E88-4149-87E6-1DF6E327C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745482"/>
            <a:ext cx="8672362" cy="30399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K-Shape preserves the shapes of compared sequences using a parameter-free, scale- and shift-invariant distance metric based on cross-correlation values of timesteps</a:t>
            </a:r>
          </a:p>
          <a:p>
            <a:r>
              <a:rPr lang="en-US" dirty="0"/>
              <a:t>The normalized cross-correlation measure can handle distortions in amplitude and phase when computing time series cluster centroids</a:t>
            </a:r>
          </a:p>
          <a:p>
            <a:r>
              <a:rPr lang="en-US" dirty="0"/>
              <a:t>Mean-variance scaling (</a:t>
            </a:r>
            <a:r>
              <a:rPr lang="en-US" i="1" dirty="0"/>
              <a:t>mu</a:t>
            </a:r>
            <a:r>
              <a:rPr lang="en-US" dirty="0"/>
              <a:t> = 0, </a:t>
            </a:r>
            <a:r>
              <a:rPr lang="en-US" i="1" dirty="0"/>
              <a:t>sigma</a:t>
            </a:r>
            <a:r>
              <a:rPr lang="en-US" dirty="0"/>
              <a:t> = 1) is performed before model 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CEB8-DFD4-4604-BA17-C2E66BDF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D4403-9F0B-4C9F-9B0B-39A42D75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3" y="3779426"/>
            <a:ext cx="5161934" cy="2369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81801-A50F-4046-A01A-853DF21E6193}"/>
              </a:ext>
            </a:extLst>
          </p:cNvPr>
          <p:cNvSpPr/>
          <p:nvPr/>
        </p:nvSpPr>
        <p:spPr>
          <a:xfrm>
            <a:off x="2996044" y="6148601"/>
            <a:ext cx="3411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Example from the Python </a:t>
            </a:r>
            <a:r>
              <a:rPr lang="en-US" sz="1200" dirty="0" err="1"/>
              <a:t>TSLearn</a:t>
            </a:r>
            <a:r>
              <a:rPr lang="en-US" sz="1200" dirty="0"/>
              <a:t> Documentation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052B0-E809-41AF-A8B0-ACACD2FB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1365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9A2E-B29C-4062-929A-E584415D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51404"/>
          </a:xfrm>
        </p:spPr>
        <p:txBody>
          <a:bodyPr>
            <a:normAutofit/>
          </a:bodyPr>
          <a:lstStyle/>
          <a:p>
            <a:r>
              <a:rPr lang="en-US" dirty="0"/>
              <a:t>K-Shape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B79B-9892-429F-8E1A-F7FEA9FA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079" y="780221"/>
            <a:ext cx="9252155" cy="3199574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Using Euclidean, Cosine, </a:t>
            </a:r>
            <a:r>
              <a:rPr lang="en-US" sz="3100" dirty="0" err="1"/>
              <a:t>Minkowski</a:t>
            </a:r>
            <a:r>
              <a:rPr lang="en-US" sz="3100" dirty="0"/>
              <a:t>, DTW &amp; Soft-DTW metrics:</a:t>
            </a:r>
          </a:p>
          <a:p>
            <a:pPr lvl="1"/>
            <a:r>
              <a:rPr lang="en-US" u="sng" dirty="0">
                <a:solidFill>
                  <a:srgbClr val="002060"/>
                </a:solidFill>
              </a:rPr>
              <a:t>Inertia: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the sum of the distances of samples to their closest cluster center</a:t>
            </a:r>
          </a:p>
          <a:p>
            <a:pPr lvl="2"/>
            <a:r>
              <a:rPr lang="en-US" dirty="0"/>
              <a:t>Lower is better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0.03 </a:t>
            </a:r>
            <a:r>
              <a:rPr lang="en-US" dirty="0">
                <a:solidFill>
                  <a:srgbClr val="002060"/>
                </a:solidFill>
              </a:rPr>
              <a:t>(DTW)</a:t>
            </a:r>
          </a:p>
          <a:p>
            <a:pPr lvl="1"/>
            <a:r>
              <a:rPr lang="en-US" u="sng" dirty="0">
                <a:solidFill>
                  <a:srgbClr val="002060"/>
                </a:solidFill>
              </a:rPr>
              <a:t>Silhouette Scores: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difference between the mean intra-cluster distance and the mean nearest-cluster distance for each sample, divided by the maximum of the two</a:t>
            </a:r>
          </a:p>
          <a:p>
            <a:pPr lvl="2"/>
            <a:r>
              <a:rPr lang="en-US" dirty="0"/>
              <a:t>[-1, 1]: Closer to 1 is better</a:t>
            </a:r>
          </a:p>
          <a:p>
            <a:pPr lvl="3"/>
            <a:r>
              <a:rPr lang="en-US" dirty="0"/>
              <a:t>0.26</a:t>
            </a:r>
            <a:r>
              <a:rPr lang="en-US" dirty="0">
                <a:solidFill>
                  <a:srgbClr val="002060"/>
                </a:solidFill>
              </a:rPr>
              <a:t> (Cosine)</a:t>
            </a:r>
          </a:p>
          <a:p>
            <a:pPr lvl="1"/>
            <a:r>
              <a:rPr lang="en-US" u="sng" dirty="0" err="1">
                <a:solidFill>
                  <a:srgbClr val="002060"/>
                </a:solidFill>
              </a:rPr>
              <a:t>Calinski-Harabaz</a:t>
            </a:r>
            <a:r>
              <a:rPr lang="en-US" u="sng" dirty="0">
                <a:solidFill>
                  <a:srgbClr val="002060"/>
                </a:solidFill>
              </a:rPr>
              <a:t> Scores:</a:t>
            </a:r>
            <a:r>
              <a:rPr lang="en-US" dirty="0"/>
              <a:t> </a:t>
            </a:r>
            <a:r>
              <a:rPr lang="en-US" sz="2000" dirty="0"/>
              <a:t>ratio between within-cluster &amp; between-cluster dispersion</a:t>
            </a:r>
          </a:p>
          <a:p>
            <a:pPr lvl="2"/>
            <a:r>
              <a:rPr lang="en-US" dirty="0"/>
              <a:t>Higher is better</a:t>
            </a:r>
          </a:p>
          <a:p>
            <a:pPr lvl="3"/>
            <a:r>
              <a:rPr lang="en-US" dirty="0"/>
              <a:t>26.52</a:t>
            </a:r>
            <a:r>
              <a:rPr lang="en-US" dirty="0">
                <a:solidFill>
                  <a:srgbClr val="002060"/>
                </a:solidFill>
              </a:rPr>
              <a:t> (DTW)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C37A-6DB1-4CCF-AA6B-DC99C883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6775F-B4B1-4236-8CA1-40C91647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79" y="4277589"/>
            <a:ext cx="2632626" cy="2078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5C1A4B-FD85-4CFA-999B-F7E7479F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5" y="4285116"/>
            <a:ext cx="2632625" cy="2071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FD553-62FD-45AA-AA63-67119687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87" y="4277590"/>
            <a:ext cx="2632625" cy="2078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238F33-3F8E-4171-B20F-45A5CC9D9FCC}"/>
              </a:ext>
            </a:extLst>
          </p:cNvPr>
          <p:cNvSpPr txBox="1"/>
          <p:nvPr/>
        </p:nvSpPr>
        <p:spPr>
          <a:xfrm>
            <a:off x="427982" y="3988488"/>
            <a:ext cx="2238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Partially Cloudy 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CBC85-0492-4BAA-B66D-C5D9072784CA}"/>
              </a:ext>
            </a:extLst>
          </p:cNvPr>
          <p:cNvSpPr txBox="1"/>
          <p:nvPr/>
        </p:nvSpPr>
        <p:spPr>
          <a:xfrm>
            <a:off x="3209799" y="3988488"/>
            <a:ext cx="2724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Sunny with Occlusion Centroid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DC2C8-E738-4F01-B052-3331E4B5AF98}"/>
              </a:ext>
            </a:extLst>
          </p:cNvPr>
          <p:cNvSpPr txBox="1"/>
          <p:nvPr/>
        </p:nvSpPr>
        <p:spPr>
          <a:xfrm>
            <a:off x="6207348" y="3979795"/>
            <a:ext cx="2779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Cloudy with Sun-spike Centroid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93C7-D709-4199-97A7-718D416B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9458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210B-11EA-4421-B9EB-5C93C0DA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281111"/>
          </a:xfrm>
        </p:spPr>
        <p:txBody>
          <a:bodyPr>
            <a:normAutofit/>
          </a:bodyPr>
          <a:lstStyle/>
          <a:p>
            <a:r>
              <a:rPr lang="en-US" dirty="0" err="1"/>
              <a:t>Shapelet</a:t>
            </a:r>
            <a:r>
              <a:rPr lang="en-US" dirty="0"/>
              <a:t> Classification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842C-E75C-4353-A8E4-B0D2788B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1281112"/>
            <a:ext cx="8288594" cy="23371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Inter-class differences between time series may occur on the scale of sub-sequences, rather than overall structure</a:t>
            </a:r>
          </a:p>
          <a:p>
            <a:r>
              <a:rPr lang="en-US" dirty="0" err="1"/>
              <a:t>Shapelet</a:t>
            </a:r>
            <a:r>
              <a:rPr lang="en-US" dirty="0"/>
              <a:t> classifiers learn maximally discriminative time series sub-sequences</a:t>
            </a:r>
          </a:p>
          <a:p>
            <a:r>
              <a:rPr lang="en-US" dirty="0"/>
              <a:t>Distances between series and </a:t>
            </a:r>
            <a:r>
              <a:rPr lang="en-US" dirty="0" err="1"/>
              <a:t>shapelets</a:t>
            </a:r>
            <a:r>
              <a:rPr lang="en-US" dirty="0"/>
              <a:t> represent </a:t>
            </a:r>
            <a:r>
              <a:rPr lang="en-US" dirty="0" err="1"/>
              <a:t>shapelet</a:t>
            </a:r>
            <a:r>
              <a:rPr lang="en-US" dirty="0"/>
              <a:t>-transformed classification features whose segregation properties (Information Gain, F-Stat, </a:t>
            </a:r>
            <a:r>
              <a:rPr lang="en-US" dirty="0" err="1"/>
              <a:t>Kruskall</a:t>
            </a:r>
            <a:r>
              <a:rPr lang="en-US" dirty="0"/>
              <a:t>-Wallis) are used to optimize the 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9044E-166F-4CCD-BADE-C1049C84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A8383-7781-4C61-B79A-F0B31283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4" y="3743800"/>
            <a:ext cx="7902558" cy="2176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B3F4A-C46F-4CE0-AE8C-7F790E384082}"/>
              </a:ext>
            </a:extLst>
          </p:cNvPr>
          <p:cNvSpPr txBox="1"/>
          <p:nvPr/>
        </p:nvSpPr>
        <p:spPr>
          <a:xfrm>
            <a:off x="2657270" y="5972493"/>
            <a:ext cx="399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of </a:t>
            </a:r>
            <a:r>
              <a:rPr lang="en-US" sz="1200" dirty="0" err="1"/>
              <a:t>shapelet</a:t>
            </a:r>
            <a:r>
              <a:rPr lang="en-US" sz="1200" dirty="0"/>
              <a:t>-series distances projected to a 2D-space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95F1-9281-401B-858C-FAD3E30B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15251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958F-F3C5-450B-9938-C79116B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86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Shapelet</a:t>
            </a:r>
            <a:r>
              <a:rPr lang="en-US" dirty="0"/>
              <a:t> Classification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1E9C8-A5B0-4D03-9C4C-52372C85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87" y="625454"/>
            <a:ext cx="8268101" cy="2687221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Min-Max scaling [0, 1] was performed and a random permutation cross-validator was used to split the data into train and test sets</a:t>
            </a:r>
          </a:p>
          <a:p>
            <a:pPr lvl="1"/>
            <a:r>
              <a:rPr lang="en-US" dirty="0"/>
              <a:t>The most performant configuration used the </a:t>
            </a:r>
            <a:r>
              <a:rPr lang="en-US" dirty="0" err="1"/>
              <a:t>RMSProp</a:t>
            </a:r>
            <a:r>
              <a:rPr lang="en-US" dirty="0"/>
              <a:t> optimizer and 7 different </a:t>
            </a:r>
            <a:r>
              <a:rPr lang="en-US" dirty="0" err="1"/>
              <a:t>shapelet</a:t>
            </a:r>
            <a:r>
              <a:rPr lang="en-US" dirty="0"/>
              <a:t> lengths with a baseline segment length of 14% (71) of the total number of timesteps (514)</a:t>
            </a:r>
          </a:p>
          <a:p>
            <a:pPr lvl="2"/>
            <a:r>
              <a:rPr lang="en-US" sz="2500" dirty="0"/>
              <a:t>(Subset) Accuracy – (Did we get it right?) – </a:t>
            </a:r>
            <a:r>
              <a:rPr lang="en-US" sz="2500" dirty="0">
                <a:solidFill>
                  <a:srgbClr val="FF0000"/>
                </a:solidFill>
              </a:rPr>
              <a:t>0.79</a:t>
            </a:r>
          </a:p>
          <a:p>
            <a:pPr lvl="2"/>
            <a:r>
              <a:rPr lang="en-US" sz="2500" dirty="0"/>
              <a:t>Precision – (Did we get it all?) – </a:t>
            </a:r>
            <a:r>
              <a:rPr lang="en-US" sz="2500" dirty="0">
                <a:solidFill>
                  <a:srgbClr val="FF0000"/>
                </a:solidFill>
              </a:rPr>
              <a:t>0.86 </a:t>
            </a:r>
          </a:p>
          <a:p>
            <a:pPr lvl="2"/>
            <a:r>
              <a:rPr lang="en-US" sz="2500" dirty="0"/>
              <a:t>Recall – (Did we only get what we were supposed to?) – </a:t>
            </a:r>
            <a:r>
              <a:rPr lang="en-US" sz="2500" dirty="0">
                <a:solidFill>
                  <a:srgbClr val="FF0000"/>
                </a:solidFill>
              </a:rPr>
              <a:t>0.79 </a:t>
            </a:r>
          </a:p>
          <a:p>
            <a:pPr lvl="2"/>
            <a:r>
              <a:rPr lang="en-US" sz="2500" dirty="0"/>
              <a:t>F1-Score – (Weighted average of Precision | Recall) – </a:t>
            </a:r>
            <a:r>
              <a:rPr lang="en-US" sz="2500" dirty="0">
                <a:solidFill>
                  <a:srgbClr val="FF0000"/>
                </a:solidFill>
              </a:rPr>
              <a:t>0.80</a:t>
            </a:r>
          </a:p>
          <a:p>
            <a:pPr lvl="2"/>
            <a:r>
              <a:rPr lang="en-US" sz="2500" dirty="0"/>
              <a:t>NMI [0, 1] – (Scales Mutual Information from 0 to 1) – </a:t>
            </a:r>
            <a:r>
              <a:rPr lang="en-US" sz="2500" dirty="0">
                <a:solidFill>
                  <a:srgbClr val="FF0000"/>
                </a:solidFill>
              </a:rPr>
              <a:t>0.73 </a:t>
            </a:r>
          </a:p>
          <a:p>
            <a:pPr lvl="2"/>
            <a:r>
              <a:rPr lang="en-US" sz="2500" dirty="0"/>
              <a:t>AMI (~0, 1] – (Adjustment of NMI, accounting for chance) – </a:t>
            </a:r>
            <a:r>
              <a:rPr lang="en-US" sz="2500" dirty="0">
                <a:solidFill>
                  <a:srgbClr val="FF0000"/>
                </a:solidFill>
              </a:rPr>
              <a:t>0.64</a:t>
            </a:r>
          </a:p>
          <a:p>
            <a:pPr lvl="2"/>
            <a:r>
              <a:rPr lang="en-US" sz="2500" dirty="0"/>
              <a:t>Adjusted-Rand [-1, 1] – (Similarity metric considering all sample pair assignments) – </a:t>
            </a:r>
            <a:r>
              <a:rPr lang="en-US" sz="2500" dirty="0">
                <a:solidFill>
                  <a:srgbClr val="FF0000"/>
                </a:solidFill>
              </a:rPr>
              <a:t>0.61 </a:t>
            </a:r>
          </a:p>
          <a:p>
            <a:pPr lvl="2"/>
            <a:r>
              <a:rPr lang="en-US" sz="2500" dirty="0"/>
              <a:t>Homogeneity [0, 1] – (Do the clusters contain only a single class?) – </a:t>
            </a:r>
            <a:r>
              <a:rPr lang="en-US" sz="2500" dirty="0">
                <a:solidFill>
                  <a:srgbClr val="FF0000"/>
                </a:solidFill>
              </a:rPr>
              <a:t>0.74</a:t>
            </a:r>
          </a:p>
          <a:p>
            <a:pPr lvl="2"/>
            <a:r>
              <a:rPr lang="en-US" sz="2500" dirty="0"/>
              <a:t>Completeness [0, 1] – (Are all data points of a given class in the same cluster?) – </a:t>
            </a:r>
            <a:r>
              <a:rPr lang="en-US" sz="2500" dirty="0">
                <a:solidFill>
                  <a:srgbClr val="FF0000"/>
                </a:solidFill>
              </a:rPr>
              <a:t>0.71 </a:t>
            </a:r>
          </a:p>
          <a:p>
            <a:pPr lvl="2"/>
            <a:r>
              <a:rPr lang="en-US" sz="2500" dirty="0"/>
              <a:t>V-Measure [0, 1] – (Harmonic mean of Homogeneity and Completeness) – </a:t>
            </a:r>
            <a:r>
              <a:rPr lang="en-US" sz="2500" dirty="0">
                <a:solidFill>
                  <a:srgbClr val="FF0000"/>
                </a:solidFill>
              </a:rPr>
              <a:t>0.73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DB3B-4CAC-42AD-BAE8-C2D9950D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F4BA1-4115-4458-BAF1-1509446B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2" y="3544052"/>
            <a:ext cx="3291840" cy="2894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C196DF-9D5C-4C3B-939E-93C3928F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75" y="3545327"/>
            <a:ext cx="5274643" cy="289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ED737-56F4-43FA-B32F-1583A0006856}"/>
              </a:ext>
            </a:extLst>
          </p:cNvPr>
          <p:cNvSpPr txBox="1"/>
          <p:nvPr/>
        </p:nvSpPr>
        <p:spPr>
          <a:xfrm>
            <a:off x="628650" y="3259723"/>
            <a:ext cx="26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Shapelet</a:t>
            </a:r>
            <a:r>
              <a:rPr lang="en-US" sz="1600" dirty="0"/>
              <a:t> Confusion Heatmap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19170-16CD-4736-BADB-CB1A34609597}"/>
              </a:ext>
            </a:extLst>
          </p:cNvPr>
          <p:cNvSpPr txBox="1"/>
          <p:nvPr/>
        </p:nvSpPr>
        <p:spPr>
          <a:xfrm>
            <a:off x="5121836" y="3259723"/>
            <a:ext cx="2326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Learned </a:t>
            </a:r>
            <a:r>
              <a:rPr lang="en-US" sz="1600" dirty="0" err="1"/>
              <a:t>Shapelet</a:t>
            </a:r>
            <a:r>
              <a:rPr lang="en-US" sz="1600" dirty="0"/>
              <a:t> Lengths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0CAB9-8555-44C5-9E2E-630C4C85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79279"/>
            <a:ext cx="3086100" cy="365125"/>
          </a:xfrm>
        </p:spPr>
        <p:txBody>
          <a:bodyPr/>
          <a:lstStyle/>
          <a:p>
            <a:r>
              <a:rPr lang="en-US" dirty="0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5712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6FED-DCCA-4A45-A583-63DB244A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-31584"/>
            <a:ext cx="8515350" cy="6685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Shapelet</a:t>
            </a:r>
            <a:r>
              <a:rPr lang="en-US" dirty="0"/>
              <a:t> Classifier with Oversampling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52A1-854B-4A63-BFFE-A774F839D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011"/>
            <a:ext cx="9094839" cy="294533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To improve performance of the </a:t>
            </a:r>
            <a:r>
              <a:rPr lang="en-US" dirty="0" err="1"/>
              <a:t>Shapelet</a:t>
            </a:r>
            <a:r>
              <a:rPr lang="en-US" dirty="0"/>
              <a:t> Classifier, the Synthetic Minority Oversampling Technique (SMOTE) and the Adaptive Synthetic Sampling approach (ADASYN) were used to oversample classes with fewer instances from which to learn</a:t>
            </a:r>
          </a:p>
          <a:p>
            <a:r>
              <a:rPr lang="en-US" dirty="0"/>
              <a:t>During resampling, SMOTE uses borderline data points or SVMs to select or create new samples</a:t>
            </a:r>
          </a:p>
          <a:p>
            <a:r>
              <a:rPr lang="en-US" dirty="0"/>
              <a:t>In synthesizing new data, ADASYN uses a nearest-neighbors rule, weighting minority class examples to adaptively shift the classification decision boundary toward more difficult examples</a:t>
            </a:r>
          </a:p>
          <a:p>
            <a:r>
              <a:rPr lang="en-US" dirty="0"/>
              <a:t>Although neither strategy improved Accuracy, Precision, Recall, F-1 Score, or the Adjusted-Rand Index, the ADASYN approach did result in improvements in: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NMI [0, 1] – (Scales Mutual Information from 0 to 1) – </a:t>
            </a:r>
            <a:r>
              <a:rPr lang="en-US" dirty="0"/>
              <a:t>0.74</a:t>
            </a:r>
            <a:r>
              <a:rPr lang="en-US" dirty="0">
                <a:solidFill>
                  <a:srgbClr val="002060"/>
                </a:solidFill>
              </a:rPr>
              <a:t> (ADASYN), </a:t>
            </a:r>
            <a:r>
              <a:rPr lang="en-US" dirty="0"/>
              <a:t>0.73</a:t>
            </a:r>
            <a:r>
              <a:rPr lang="en-US" dirty="0">
                <a:solidFill>
                  <a:srgbClr val="002060"/>
                </a:solidFill>
              </a:rPr>
              <a:t> (unbalanced)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AMI (~0, 1] – (Adjustment of NMI, accounting for chance) – </a:t>
            </a:r>
            <a:r>
              <a:rPr lang="en-US" dirty="0"/>
              <a:t>0.65</a:t>
            </a:r>
            <a:r>
              <a:rPr lang="en-US" dirty="0">
                <a:solidFill>
                  <a:srgbClr val="002060"/>
                </a:solidFill>
              </a:rPr>
              <a:t> (ADASYN), </a:t>
            </a:r>
            <a:r>
              <a:rPr lang="en-US" dirty="0"/>
              <a:t>0.64</a:t>
            </a:r>
            <a:r>
              <a:rPr lang="en-US" dirty="0">
                <a:solidFill>
                  <a:srgbClr val="002060"/>
                </a:solidFill>
              </a:rPr>
              <a:t> (unbalanced)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Homogeneity [0, 1] – (Do the clusters contain only a single class?) – </a:t>
            </a:r>
            <a:r>
              <a:rPr lang="en-US" dirty="0"/>
              <a:t>0.75</a:t>
            </a:r>
            <a:r>
              <a:rPr lang="en-US" dirty="0">
                <a:solidFill>
                  <a:srgbClr val="002060"/>
                </a:solidFill>
              </a:rPr>
              <a:t> (ADASYN), </a:t>
            </a:r>
            <a:r>
              <a:rPr lang="en-US" dirty="0"/>
              <a:t>0.74</a:t>
            </a:r>
            <a:r>
              <a:rPr lang="en-US" dirty="0">
                <a:solidFill>
                  <a:srgbClr val="002060"/>
                </a:solidFill>
              </a:rPr>
              <a:t> (unbalanced)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Completeness [0, 1] – (All data of a given class in the same cluster?) – </a:t>
            </a:r>
            <a:r>
              <a:rPr lang="en-US" dirty="0"/>
              <a:t>0.73</a:t>
            </a:r>
            <a:r>
              <a:rPr lang="en-US" dirty="0">
                <a:solidFill>
                  <a:srgbClr val="002060"/>
                </a:solidFill>
              </a:rPr>
              <a:t> (ADASYN), </a:t>
            </a:r>
            <a:r>
              <a:rPr lang="en-US" dirty="0"/>
              <a:t>0.71</a:t>
            </a:r>
            <a:r>
              <a:rPr lang="en-US" dirty="0">
                <a:solidFill>
                  <a:srgbClr val="002060"/>
                </a:solidFill>
              </a:rPr>
              <a:t> (unbalanced)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V-Measure [0, 1] – (Harmonic mean of Homogeneity and Completeness) – </a:t>
            </a:r>
            <a:r>
              <a:rPr lang="en-US" dirty="0"/>
              <a:t>0.74</a:t>
            </a:r>
            <a:r>
              <a:rPr lang="en-US" dirty="0">
                <a:solidFill>
                  <a:srgbClr val="002060"/>
                </a:solidFill>
              </a:rPr>
              <a:t> (ADASYN), </a:t>
            </a:r>
            <a:r>
              <a:rPr lang="en-US" dirty="0"/>
              <a:t>0.73</a:t>
            </a:r>
            <a:r>
              <a:rPr lang="en-US" dirty="0">
                <a:solidFill>
                  <a:srgbClr val="002060"/>
                </a:solidFill>
              </a:rPr>
              <a:t> (unbalanced)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FA8DA-D3B9-4FD7-AEDF-670FE792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0AEDB-ED81-4D13-B06C-CA16DD4A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19" y="3582340"/>
            <a:ext cx="4507620" cy="2423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7F58CD-613B-4C09-B0E9-1E53B952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1" y="3582340"/>
            <a:ext cx="4400297" cy="2423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6EFAF0-5CA1-4228-A4D2-CA7359209E0F}"/>
              </a:ext>
            </a:extLst>
          </p:cNvPr>
          <p:cNvSpPr txBox="1"/>
          <p:nvPr/>
        </p:nvSpPr>
        <p:spPr>
          <a:xfrm>
            <a:off x="2578098" y="6069330"/>
            <a:ext cx="3938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from the Python Imbalanced-Learn Documentation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67546-B7B4-4F23-B0B2-C54A2180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133422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5535-7FF5-403C-BB07-665749AC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634"/>
            <a:ext cx="7886700" cy="1088289"/>
          </a:xfrm>
        </p:spPr>
        <p:txBody>
          <a:bodyPr>
            <a:normAutofit fontScale="90000"/>
          </a:bodyPr>
          <a:lstStyle/>
          <a:p>
            <a:r>
              <a:rPr lang="en-US" dirty="0"/>
              <a:t>LSTM Seq-2-Seq Autoencoder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2647-C6B4-4C03-A29D-E8D684DBF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15" y="1169842"/>
            <a:ext cx="8216967" cy="25362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Unlike densely-connected Stacked Autoencoders and Restricted Boltzmann Machines, recurrent sequence-to-sequence (Seq-2-Seq) autoencoders explicitly account for time series </a:t>
            </a:r>
            <a:r>
              <a:rPr lang="en-US" dirty="0" err="1"/>
              <a:t>sequentiality</a:t>
            </a:r>
            <a:endParaRPr lang="en-US" dirty="0"/>
          </a:p>
          <a:p>
            <a:r>
              <a:rPr lang="en-US" dirty="0"/>
              <a:t>An LSTM Seq-2-Seq Autoencoder was used to perform unsupervised representation learning, projecting time series to a fixed-length (4, ) lower dimensional space</a:t>
            </a:r>
          </a:p>
          <a:p>
            <a:r>
              <a:rPr lang="en-US" dirty="0"/>
              <a:t>The learned representations identified during pretraining were input as features to the other unsupervised approaches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71BE-ACE0-4F62-8DA7-8F15880D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25144-64E2-40E7-AD4C-7FD51B20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92" y="4065289"/>
            <a:ext cx="3598416" cy="2177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E9ED1-9317-4CC7-A814-B371AF75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" y="4065290"/>
            <a:ext cx="2571979" cy="2177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1C106-BD32-4405-B693-54F23B42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18" y="4065291"/>
            <a:ext cx="2571980" cy="217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1275E-BACC-4E45-8671-DAE8AB45B0E7}"/>
              </a:ext>
            </a:extLst>
          </p:cNvPr>
          <p:cNvSpPr txBox="1"/>
          <p:nvPr/>
        </p:nvSpPr>
        <p:spPr>
          <a:xfrm>
            <a:off x="77003" y="3788292"/>
            <a:ext cx="2577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Encoded Output at Intermediate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E4153-E797-4DAF-B995-EDB01B88E920}"/>
              </a:ext>
            </a:extLst>
          </p:cNvPr>
          <p:cNvSpPr txBox="1"/>
          <p:nvPr/>
        </p:nvSpPr>
        <p:spPr>
          <a:xfrm>
            <a:off x="6907499" y="3788290"/>
            <a:ext cx="1747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Decoding Reconstruction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9BE59-7647-4B2A-BBFF-C82718E11C00}"/>
              </a:ext>
            </a:extLst>
          </p:cNvPr>
          <p:cNvSpPr txBox="1"/>
          <p:nvPr/>
        </p:nvSpPr>
        <p:spPr>
          <a:xfrm>
            <a:off x="3015833" y="3788289"/>
            <a:ext cx="3107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LSTM Seq-2-Seq Autoencoder Model 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96F0-E995-4C31-B1CA-ECAE534D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286402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A8BE-2698-4978-9469-5BD17241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-1254"/>
            <a:ext cx="8515350" cy="655772"/>
          </a:xfrm>
        </p:spPr>
        <p:txBody>
          <a:bodyPr>
            <a:normAutofit fontScale="90000"/>
          </a:bodyPr>
          <a:lstStyle/>
          <a:p>
            <a:r>
              <a:rPr lang="en-US" dirty="0"/>
              <a:t>LSTM Seq-2-Seq Autoencoder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45B25-4268-4D98-B4F7-F2A422C7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732992"/>
            <a:ext cx="8280314" cy="332682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same algorithms and metrics as before were applied in clustering the LSTM </a:t>
            </a:r>
            <a:r>
              <a:rPr lang="en-US" dirty="0" err="1"/>
              <a:t>Autoencoded</a:t>
            </a:r>
            <a:r>
              <a:rPr lang="en-US" dirty="0"/>
              <a:t> Sequences using the K-Means++, DTW and Soft-DTW Time Series K-Means, and K-Shape approaches</a:t>
            </a:r>
          </a:p>
          <a:p>
            <a:r>
              <a:rPr lang="en-US" dirty="0"/>
              <a:t>Using the encoded sequences resulted in improvements in:</a:t>
            </a:r>
          </a:p>
          <a:p>
            <a:pPr lvl="1"/>
            <a:r>
              <a:rPr lang="en-US" u="sng" dirty="0">
                <a:solidFill>
                  <a:srgbClr val="002060"/>
                </a:solidFill>
              </a:rPr>
              <a:t>Inertia: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the sum of the distances of samples to their closest cluster center</a:t>
            </a:r>
          </a:p>
          <a:p>
            <a:pPr lvl="2"/>
            <a:r>
              <a:rPr lang="en-US" dirty="0"/>
              <a:t>Lower is better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0.0076 </a:t>
            </a:r>
            <a:r>
              <a:rPr lang="en-US" dirty="0">
                <a:solidFill>
                  <a:srgbClr val="002060"/>
                </a:solidFill>
              </a:rPr>
              <a:t>(K-Shape), </a:t>
            </a:r>
            <a:r>
              <a:rPr lang="en-US" dirty="0"/>
              <a:t>0.029</a:t>
            </a:r>
            <a:r>
              <a:rPr lang="en-US" dirty="0">
                <a:solidFill>
                  <a:srgbClr val="002060"/>
                </a:solidFill>
              </a:rPr>
              <a:t> (unencoded), </a:t>
            </a:r>
            <a:r>
              <a:rPr lang="en-US" dirty="0"/>
              <a:t>1.073</a:t>
            </a:r>
            <a:r>
              <a:rPr lang="en-US" dirty="0">
                <a:solidFill>
                  <a:srgbClr val="002060"/>
                </a:solidFill>
              </a:rPr>
              <a:t> (DTW K-Means), </a:t>
            </a:r>
            <a:r>
              <a:rPr lang="en-US" dirty="0"/>
              <a:t>1764.23</a:t>
            </a:r>
            <a:r>
              <a:rPr lang="en-US" dirty="0">
                <a:solidFill>
                  <a:srgbClr val="002060"/>
                </a:solidFill>
              </a:rPr>
              <a:t> (K-Means++)</a:t>
            </a:r>
          </a:p>
          <a:p>
            <a:pPr lvl="1"/>
            <a:r>
              <a:rPr lang="en-US" u="sng" dirty="0">
                <a:solidFill>
                  <a:srgbClr val="002060"/>
                </a:solidFill>
              </a:rPr>
              <a:t>Silhouette Scores: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difference between the mean intra-cluster distance and the mean nearest-cluster distance for each sample, divided by the maximum of the two</a:t>
            </a:r>
          </a:p>
          <a:p>
            <a:pPr lvl="2"/>
            <a:r>
              <a:rPr lang="en-US" dirty="0"/>
              <a:t>[-1, 1]: Closer to 1 is better</a:t>
            </a:r>
          </a:p>
          <a:p>
            <a:pPr lvl="3"/>
            <a:r>
              <a:rPr lang="en-US" dirty="0"/>
              <a:t>0.59</a:t>
            </a:r>
            <a:r>
              <a:rPr lang="en-US" dirty="0">
                <a:solidFill>
                  <a:srgbClr val="002060"/>
                </a:solidFill>
              </a:rPr>
              <a:t> (K-Means++), </a:t>
            </a:r>
            <a:r>
              <a:rPr lang="en-US" dirty="0"/>
              <a:t>0.22</a:t>
            </a:r>
            <a:r>
              <a:rPr lang="en-US" dirty="0">
                <a:solidFill>
                  <a:srgbClr val="002060"/>
                </a:solidFill>
              </a:rPr>
              <a:t> (unencoded), </a:t>
            </a:r>
            <a:r>
              <a:rPr lang="en-US" dirty="0"/>
              <a:t>0.26</a:t>
            </a:r>
            <a:r>
              <a:rPr lang="en-US" dirty="0">
                <a:solidFill>
                  <a:srgbClr val="002060"/>
                </a:solidFill>
              </a:rPr>
              <a:t> (K-Shape), </a:t>
            </a:r>
            <a:r>
              <a:rPr lang="en-US" dirty="0"/>
              <a:t>0.19</a:t>
            </a:r>
            <a:r>
              <a:rPr lang="en-US" dirty="0">
                <a:solidFill>
                  <a:srgbClr val="002060"/>
                </a:solidFill>
              </a:rPr>
              <a:t> (Soft-DTW K-Means)</a:t>
            </a:r>
          </a:p>
          <a:p>
            <a:pPr lvl="1"/>
            <a:r>
              <a:rPr lang="en-US" u="sng" dirty="0" err="1">
                <a:solidFill>
                  <a:srgbClr val="002060"/>
                </a:solidFill>
              </a:rPr>
              <a:t>Calinski-Harabaz</a:t>
            </a:r>
            <a:r>
              <a:rPr lang="en-US" u="sng" dirty="0">
                <a:solidFill>
                  <a:srgbClr val="002060"/>
                </a:solidFill>
              </a:rPr>
              <a:t> Scores:</a:t>
            </a:r>
            <a:r>
              <a:rPr lang="en-US" dirty="0"/>
              <a:t> </a:t>
            </a:r>
            <a:r>
              <a:rPr lang="en-US" sz="2000" dirty="0"/>
              <a:t>ratio between within-cluster &amp; between-cluster dispersion</a:t>
            </a:r>
          </a:p>
          <a:p>
            <a:pPr lvl="2"/>
            <a:r>
              <a:rPr lang="en-US" dirty="0"/>
              <a:t>Higher is better</a:t>
            </a:r>
          </a:p>
          <a:p>
            <a:pPr lvl="3"/>
            <a:r>
              <a:rPr lang="en-US" dirty="0"/>
              <a:t>116.24</a:t>
            </a:r>
            <a:r>
              <a:rPr lang="en-US" dirty="0">
                <a:solidFill>
                  <a:srgbClr val="002060"/>
                </a:solidFill>
              </a:rPr>
              <a:t> (K-Means++), </a:t>
            </a:r>
            <a:r>
              <a:rPr lang="en-US" dirty="0"/>
              <a:t>42.56</a:t>
            </a:r>
            <a:r>
              <a:rPr lang="en-US" dirty="0">
                <a:solidFill>
                  <a:srgbClr val="002060"/>
                </a:solidFill>
              </a:rPr>
              <a:t> (unencoded), </a:t>
            </a:r>
            <a:r>
              <a:rPr lang="en-US" dirty="0"/>
              <a:t>26.52</a:t>
            </a:r>
            <a:r>
              <a:rPr lang="en-US" dirty="0">
                <a:solidFill>
                  <a:srgbClr val="002060"/>
                </a:solidFill>
              </a:rPr>
              <a:t> (K-Shape), </a:t>
            </a:r>
            <a:r>
              <a:rPr lang="en-US" dirty="0"/>
              <a:t>41.03</a:t>
            </a:r>
            <a:r>
              <a:rPr lang="en-US" dirty="0">
                <a:solidFill>
                  <a:srgbClr val="002060"/>
                </a:solidFill>
              </a:rPr>
              <a:t> (Soft-DTW K-Means)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6561-383B-447B-81D8-5A26BC48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AC23F-FA08-49C8-889D-5AE424BE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7" y="4448567"/>
            <a:ext cx="2116541" cy="1907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BF613-AE82-46F8-8A7E-444EBD563313}"/>
              </a:ext>
            </a:extLst>
          </p:cNvPr>
          <p:cNvSpPr txBox="1"/>
          <p:nvPr/>
        </p:nvSpPr>
        <p:spPr>
          <a:xfrm>
            <a:off x="247289" y="4189398"/>
            <a:ext cx="1839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LSTM Encoded K-Means++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2FFCB-CC69-424A-A83E-0F529DF39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11" y="4448567"/>
            <a:ext cx="2116541" cy="1907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C5F72-79AF-44A8-B220-E736BC6E0270}"/>
              </a:ext>
            </a:extLst>
          </p:cNvPr>
          <p:cNvSpPr txBox="1"/>
          <p:nvPr/>
        </p:nvSpPr>
        <p:spPr>
          <a:xfrm>
            <a:off x="2385341" y="4189398"/>
            <a:ext cx="2024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LSTM Encoded DTW K-Means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2F871A-5ED4-403B-9B89-0191EA90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87" y="4448567"/>
            <a:ext cx="2116542" cy="1914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58C3A-4360-4010-81A4-E334D2151B1D}"/>
              </a:ext>
            </a:extLst>
          </p:cNvPr>
          <p:cNvSpPr txBox="1"/>
          <p:nvPr/>
        </p:nvSpPr>
        <p:spPr>
          <a:xfrm>
            <a:off x="4488840" y="4195494"/>
            <a:ext cx="2320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LSTM Encoded Soft-DTW K-Means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666CD-E319-475F-AAE9-8C815403D4BA}"/>
              </a:ext>
            </a:extLst>
          </p:cNvPr>
          <p:cNvSpPr txBox="1"/>
          <p:nvPr/>
        </p:nvSpPr>
        <p:spPr>
          <a:xfrm>
            <a:off x="7082555" y="4189398"/>
            <a:ext cx="1642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LSTM Encoded K-Shape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66F66F-D8D8-46A9-9E68-42B430E7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631" y="4448567"/>
            <a:ext cx="2116542" cy="191795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35671-ABA0-4DD8-89AB-AE4E9635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24897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C69A-C9BF-4BC9-A0AE-42DEACCF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91"/>
            <a:ext cx="7886700" cy="741779"/>
          </a:xfrm>
        </p:spPr>
        <p:txBody>
          <a:bodyPr>
            <a:normAutofit/>
          </a:bodyPr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906DD-4228-48E2-BC3E-E957CC81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17" y="728345"/>
            <a:ext cx="8924365" cy="21629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Amongst supervised methods, the </a:t>
            </a:r>
            <a:r>
              <a:rPr lang="en-US" u="sng" dirty="0" err="1"/>
              <a:t>Shapelet</a:t>
            </a:r>
            <a:r>
              <a:rPr lang="en-US" u="sng" dirty="0"/>
              <a:t> Classifier </a:t>
            </a:r>
            <a:r>
              <a:rPr lang="en-US" dirty="0"/>
              <a:t>was most performant across all metrics. </a:t>
            </a:r>
          </a:p>
          <a:p>
            <a:pPr lvl="1"/>
            <a:r>
              <a:rPr lang="en-US" dirty="0"/>
              <a:t>Furthermore, applying ADASYN oversampling improved AMI, NMI, Homogeneity, Completeness, and V-Measure scores</a:t>
            </a:r>
          </a:p>
          <a:p>
            <a:r>
              <a:rPr lang="en-US" dirty="0"/>
              <a:t>Amongst unsupervised methods, using the </a:t>
            </a:r>
            <a:r>
              <a:rPr lang="en-US" u="sng" dirty="0"/>
              <a:t>LSTM Sequence-to-Sequence Autoencoder</a:t>
            </a:r>
            <a:r>
              <a:rPr lang="en-US" dirty="0"/>
              <a:t> to perform unsupervised representation learning in a pretraining module improved the Silhouette and </a:t>
            </a:r>
            <a:r>
              <a:rPr lang="en-US" dirty="0" err="1"/>
              <a:t>Calinski-Harabaz</a:t>
            </a:r>
            <a:r>
              <a:rPr lang="en-US" dirty="0"/>
              <a:t> metrics of all algorithms to which it was applied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94DE3-7D62-41BF-B728-8FDBDDC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E01F9F7-D3EC-4DDD-863B-AA46A742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7" y="2891257"/>
            <a:ext cx="8924366" cy="35384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06F87-42FB-421F-9166-8837BB47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0034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D02-811F-4CC1-A80F-720337EA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WHY: Radiation Profiles drive Control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09FB-7E56-4BA3-AA6E-7E6AB249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68" y="1105154"/>
            <a:ext cx="8101464" cy="27306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technologies designed to regulate exposure of interior spaces to light and heat radiation use on-site sensor data to conduct control-structured decision making in response to real-time changes in radiation levels.</a:t>
            </a:r>
          </a:p>
          <a:p>
            <a:r>
              <a:rPr lang="en-US" dirty="0"/>
              <a:t>Unsupervised and supervised ML can be used to develop and validate site-specific radiation profiles to inform and improve application control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BAB5C-73F4-4DE9-9A76-810DAC16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FCB8E-D743-450D-B2C9-750604FB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3625677"/>
            <a:ext cx="5248616" cy="2730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5F37E-FC32-4A02-92AD-ABE70C62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23710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EF0C-7931-4820-9329-EA9AE60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62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BE422-9E72-460F-A81A-9FCB3DB3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DFA6D7-14EE-4A42-BE4D-FBE7CB07F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60" y="762800"/>
            <a:ext cx="8335479" cy="55935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high performance of the </a:t>
            </a:r>
            <a:r>
              <a:rPr lang="en-US" dirty="0" err="1"/>
              <a:t>Shapelet</a:t>
            </a:r>
            <a:r>
              <a:rPr lang="en-US" dirty="0"/>
              <a:t> Classifier suggests that sub-sequences are more informative than overall shape in discriminating between different radiation profiles</a:t>
            </a:r>
          </a:p>
          <a:p>
            <a:pPr lvl="1"/>
            <a:r>
              <a:rPr lang="en-US" dirty="0"/>
              <a:t>As mentioned in </a:t>
            </a:r>
            <a:r>
              <a:rPr lang="en-US" dirty="0" err="1"/>
              <a:t>Grabocka</a:t>
            </a:r>
            <a:r>
              <a:rPr lang="en-US" dirty="0"/>
              <a:t>, et. al. (2014), interpretable </a:t>
            </a:r>
            <a:r>
              <a:rPr lang="en-US" dirty="0" err="1"/>
              <a:t>shapelets</a:t>
            </a:r>
            <a:r>
              <a:rPr lang="en-US" dirty="0"/>
              <a:t> have been used to enable early classification of time series</a:t>
            </a:r>
          </a:p>
          <a:p>
            <a:pPr lvl="1"/>
            <a:r>
              <a:rPr lang="en-US" dirty="0"/>
              <a:t>This quality is readily applicable to the radiation-level forecasting use case</a:t>
            </a:r>
          </a:p>
          <a:p>
            <a:r>
              <a:rPr lang="en-US" dirty="0"/>
              <a:t>While supervised approaches were robust enough to learn from a relatively small data set with hand-labeled classes, the classes identified by unsupervised methods did not completely align with those identified using domain knowledge</a:t>
            </a:r>
          </a:p>
          <a:p>
            <a:pPr lvl="1"/>
            <a:r>
              <a:rPr lang="en-US" dirty="0"/>
              <a:t>Use of the highly performant LSTM Sequence-to-Sequence representation learning strategy distinguished between two forms of ‘Mixed Sunny and Partially Cloudy’ classes, one of which has maximum sensor values that peak early (Sunny-to-Partially Cloudy), the other of which peaks late in the day (Partially Cloudy-to-Sunny) </a:t>
            </a:r>
          </a:p>
          <a:p>
            <a:pPr lvl="1"/>
            <a:r>
              <a:rPr lang="en-US" dirty="0"/>
              <a:t>All unsupervised approaches also deprioritized the distinction between ‘Sunny’ and ‘Sunny with Occlusion’ in favor of other patterns, less readily identified when applying domain knowledge unassisted by machine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5FA1D-7803-47CD-B5A7-AB6C6743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27933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253"/>
            <a:ext cx="7886700" cy="246355"/>
          </a:xfrm>
        </p:spPr>
        <p:txBody>
          <a:bodyPr>
            <a:no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64" y="425333"/>
            <a:ext cx="8409472" cy="6013968"/>
          </a:xfrm>
        </p:spPr>
        <p:txBody>
          <a:bodyPr>
            <a:noAutofit/>
          </a:bodyPr>
          <a:lstStyle/>
          <a:p>
            <a:r>
              <a:rPr lang="en-US" sz="800" dirty="0" err="1"/>
              <a:t>Kasetty</a:t>
            </a:r>
            <a:r>
              <a:rPr lang="en-US" sz="800" dirty="0"/>
              <a:t>, S., Stafford, C., Walker, G., Wang, X. and Keogh, E. (2008). Real-Time Classification of Streaming Sensor Data. In: </a:t>
            </a:r>
            <a:r>
              <a:rPr lang="en-US" sz="800" i="1" dirty="0"/>
              <a:t>Tools with Artificial Intelligence, ICTAI '08</a:t>
            </a:r>
            <a:r>
              <a:rPr lang="en-US" sz="800" dirty="0"/>
              <a:t>. IEEE.</a:t>
            </a:r>
          </a:p>
          <a:p>
            <a:r>
              <a:rPr lang="en-US" sz="800" dirty="0"/>
              <a:t>Lin, J., Williamson, S., Borne, K., and </a:t>
            </a:r>
            <a:r>
              <a:rPr lang="en-US" sz="800" dirty="0" err="1"/>
              <a:t>DeBarr</a:t>
            </a:r>
            <a:r>
              <a:rPr lang="en-US" sz="800" dirty="0"/>
              <a:t>, D. (2012). Pattern Recognition in Time Series. In: </a:t>
            </a:r>
            <a:r>
              <a:rPr lang="en-US" sz="800" i="1" dirty="0"/>
              <a:t>Advances in Machine Learning and Data Mining for Astronomy</a:t>
            </a:r>
            <a:r>
              <a:rPr lang="en-US" sz="800" dirty="0"/>
              <a:t>. New York: Chapman &amp; Hall, CRC Press, 1-28.</a:t>
            </a:r>
          </a:p>
          <a:p>
            <a:r>
              <a:rPr lang="en-US" sz="800" dirty="0" err="1"/>
              <a:t>Mitsa</a:t>
            </a:r>
            <a:r>
              <a:rPr lang="en-US" sz="800" dirty="0"/>
              <a:t>, T. (2010). </a:t>
            </a:r>
            <a:r>
              <a:rPr lang="en-US" sz="800" i="1" dirty="0"/>
              <a:t>Temporal Data Mining</a:t>
            </a:r>
            <a:r>
              <a:rPr lang="en-US" sz="800" dirty="0"/>
              <a:t>. 1st ed. New York: Chapman &amp; Hall, CRC Press.</a:t>
            </a:r>
          </a:p>
          <a:p>
            <a:r>
              <a:rPr lang="en-US" sz="800" dirty="0"/>
              <a:t>Nishida, T. and Mohammad, Y. (2015). Mining Time-Series Data. In: T. Nishida and Y. Mohammad, ed., </a:t>
            </a:r>
            <a:r>
              <a:rPr lang="en-US" sz="800" i="1" dirty="0"/>
              <a:t>Data Mining for Social Robotics: Toward Autonomously Social Robots</a:t>
            </a:r>
            <a:r>
              <a:rPr lang="en-US" sz="800" dirty="0"/>
              <a:t>. New York: Springer, 35-83.</a:t>
            </a:r>
          </a:p>
          <a:p>
            <a:r>
              <a:rPr lang="en-US" sz="800" dirty="0" err="1"/>
              <a:t>Seto</a:t>
            </a:r>
            <a:r>
              <a:rPr lang="en-US" sz="800" dirty="0"/>
              <a:t>, S., Zhang, W. and Zhou, Y. (2015). Multivariate Time Series Classification Using Dynamic Time Warping Template Selection for Human Activity Recognition. In: </a:t>
            </a:r>
            <a:r>
              <a:rPr lang="en-US" sz="800" i="1" dirty="0"/>
              <a:t>2015 IEEE Symposium Series on Computational Intelligence (SSCI)</a:t>
            </a:r>
            <a:r>
              <a:rPr lang="en-US" sz="800" dirty="0"/>
              <a:t>. IEEE Xplore.</a:t>
            </a:r>
          </a:p>
          <a:p>
            <a:r>
              <a:rPr lang="en-US" sz="800" dirty="0"/>
              <a:t>Spiegel, S., </a:t>
            </a:r>
            <a:r>
              <a:rPr lang="en-US" sz="800" dirty="0" err="1"/>
              <a:t>Gaebler</a:t>
            </a:r>
            <a:r>
              <a:rPr lang="en-US" sz="800" dirty="0"/>
              <a:t>, J., </a:t>
            </a:r>
            <a:r>
              <a:rPr lang="en-US" sz="800" dirty="0" err="1"/>
              <a:t>Lommatzsch</a:t>
            </a:r>
            <a:r>
              <a:rPr lang="en-US" sz="800" dirty="0"/>
              <a:t>, A., De Luca, E. and </a:t>
            </a:r>
            <a:r>
              <a:rPr lang="en-US" sz="800" dirty="0" err="1"/>
              <a:t>Albayrak</a:t>
            </a:r>
            <a:r>
              <a:rPr lang="en-US" sz="800" dirty="0"/>
              <a:t>, S. (2011). Pattern recognition and classification for multivariate time series. In: </a:t>
            </a:r>
            <a:r>
              <a:rPr lang="en-US" sz="800" i="1" dirty="0"/>
              <a:t>Fifth International Workshop on Knowledge Discovery from Sensor Data</a:t>
            </a:r>
            <a:r>
              <a:rPr lang="en-US" sz="800" dirty="0"/>
              <a:t>. New York: Association for Computing Machinery.</a:t>
            </a:r>
          </a:p>
          <a:p>
            <a:r>
              <a:rPr lang="en-US" sz="800" dirty="0"/>
              <a:t>Keogh, E., Chakrabarti, K., </a:t>
            </a:r>
            <a:r>
              <a:rPr lang="en-US" sz="800" dirty="0" err="1"/>
              <a:t>Pazzani</a:t>
            </a:r>
            <a:r>
              <a:rPr lang="en-US" sz="800" dirty="0"/>
              <a:t>, M. et al. Dimensionality Reduction for Fast Similarity Search in Large Time Series Databases. In: </a:t>
            </a:r>
            <a:r>
              <a:rPr lang="en-US" sz="800" i="1" dirty="0"/>
              <a:t>Knowledge and Information Systems </a:t>
            </a:r>
            <a:r>
              <a:rPr lang="en-US" sz="800" dirty="0"/>
              <a:t>(2001) 3: 263. </a:t>
            </a:r>
            <a:r>
              <a:rPr lang="en-US" sz="800" dirty="0">
                <a:hlinkClick r:id="rId2"/>
              </a:rPr>
              <a:t>https://doi.org/10.1007/PL00011669</a:t>
            </a:r>
            <a:r>
              <a:rPr lang="en-US" sz="800" dirty="0"/>
              <a:t>.</a:t>
            </a:r>
          </a:p>
          <a:p>
            <a:r>
              <a:rPr lang="en-US" sz="800" dirty="0"/>
              <a:t>Keogh, E. and </a:t>
            </a:r>
            <a:r>
              <a:rPr lang="en-US" sz="800" dirty="0" err="1"/>
              <a:t>Ratanamahatana</a:t>
            </a:r>
            <a:r>
              <a:rPr lang="en-US" sz="800" dirty="0"/>
              <a:t>, C. Exact indexing of dynamic time warping. In: </a:t>
            </a:r>
            <a:r>
              <a:rPr lang="en-US" sz="800" i="1" dirty="0"/>
              <a:t>Knowledge and Information Systems </a:t>
            </a:r>
            <a:r>
              <a:rPr lang="en-US" sz="800" dirty="0"/>
              <a:t>(2005) 7: 358. </a:t>
            </a:r>
            <a:r>
              <a:rPr lang="en-US" sz="800" dirty="0">
                <a:hlinkClick r:id="rId3"/>
              </a:rPr>
              <a:t>https://doi.org/10.1007/s10115-004-0154-9</a:t>
            </a:r>
            <a:r>
              <a:rPr lang="en-US" sz="800" dirty="0"/>
              <a:t>. </a:t>
            </a:r>
          </a:p>
          <a:p>
            <a:r>
              <a:rPr lang="en-US" sz="800" dirty="0" err="1"/>
              <a:t>Petitjean</a:t>
            </a:r>
            <a:r>
              <a:rPr lang="en-US" sz="800" dirty="0"/>
              <a:t> F., </a:t>
            </a:r>
            <a:r>
              <a:rPr lang="en-US" sz="800" dirty="0" err="1"/>
              <a:t>Ketterlin</a:t>
            </a:r>
            <a:r>
              <a:rPr lang="en-US" sz="800" dirty="0"/>
              <a:t>, A., and </a:t>
            </a:r>
            <a:r>
              <a:rPr lang="en-US" sz="800" dirty="0" err="1"/>
              <a:t>Gancarski</a:t>
            </a:r>
            <a:r>
              <a:rPr lang="en-US" sz="800" dirty="0"/>
              <a:t>, P. (2011). A global averaging method for dynamic time warping, with applications to clustering. In: </a:t>
            </a:r>
            <a:r>
              <a:rPr lang="en-US" sz="800" i="1" dirty="0"/>
              <a:t>Pattern Recognition</a:t>
            </a:r>
            <a:r>
              <a:rPr lang="en-US" sz="800" dirty="0"/>
              <a:t>. 44(3). 678-693.</a:t>
            </a:r>
          </a:p>
          <a:p>
            <a:r>
              <a:rPr lang="en-US" sz="800" dirty="0"/>
              <a:t>Blondel, M. and </a:t>
            </a:r>
            <a:r>
              <a:rPr lang="en-US" sz="800" dirty="0" err="1"/>
              <a:t>Cuturi</a:t>
            </a:r>
            <a:r>
              <a:rPr lang="en-US" sz="800" dirty="0"/>
              <a:t>, M. (2018). Soft-DTW: a Differentiable Loss Function for Time-Series. In: </a:t>
            </a:r>
            <a:r>
              <a:rPr lang="en-US" sz="800" i="1" dirty="0"/>
              <a:t>Proceedings of the 34th International Conference on Machine Learning. </a:t>
            </a:r>
            <a:r>
              <a:rPr lang="en-US" sz="800" dirty="0"/>
              <a:t>Sydney, Australia. PMLR 70</a:t>
            </a:r>
            <a:r>
              <a:rPr lang="en-US" sz="800" i="1" dirty="0"/>
              <a:t>, </a:t>
            </a:r>
            <a:r>
              <a:rPr lang="en-US" sz="800" dirty="0">
                <a:hlinkClick r:id="rId4"/>
              </a:rPr>
              <a:t>arXiv:1703.01541v2</a:t>
            </a:r>
            <a:r>
              <a:rPr lang="en-US" sz="800" dirty="0"/>
              <a:t>.</a:t>
            </a:r>
          </a:p>
          <a:p>
            <a:r>
              <a:rPr lang="en-US" sz="800" dirty="0" err="1"/>
              <a:t>Rousseeuw</a:t>
            </a:r>
            <a:r>
              <a:rPr lang="en-US" sz="800" dirty="0"/>
              <a:t>, P. (1986). Silhouettes: a Graphical Aid to the Interpretation and Validation of Cluster Analysis. In: </a:t>
            </a:r>
            <a:r>
              <a:rPr lang="en-US" sz="800" i="1" dirty="0"/>
              <a:t>Journal of Computational and Applied Mathematics</a:t>
            </a:r>
            <a:r>
              <a:rPr lang="en-US" sz="800" dirty="0"/>
              <a:t>. 20. 53-65.</a:t>
            </a:r>
          </a:p>
          <a:p>
            <a:r>
              <a:rPr lang="en-US" sz="800" dirty="0" err="1"/>
              <a:t>Paparrizos</a:t>
            </a:r>
            <a:r>
              <a:rPr lang="en-US" sz="800" dirty="0"/>
              <a:t> J., and </a:t>
            </a:r>
            <a:r>
              <a:rPr lang="en-US" sz="800" dirty="0" err="1"/>
              <a:t>Gravano</a:t>
            </a:r>
            <a:r>
              <a:rPr lang="en-US" sz="800" dirty="0"/>
              <a:t>, L. (2015). K-Shape: Efficient and Accurate Clustering of Time Series. In: </a:t>
            </a:r>
            <a:r>
              <a:rPr lang="en-US" sz="800" i="1" dirty="0"/>
              <a:t>The ACM SIGMOD Record</a:t>
            </a:r>
            <a:r>
              <a:rPr lang="en-US" sz="800" dirty="0"/>
              <a:t>. 45(1). </a:t>
            </a:r>
            <a:r>
              <a:rPr lang="en-US" sz="800" dirty="0">
                <a:hlinkClick r:id="rId5"/>
              </a:rPr>
              <a:t>https://doi.org/10.1145/2949741.2949758</a:t>
            </a:r>
            <a:r>
              <a:rPr lang="en-US" sz="800" dirty="0"/>
              <a:t>. </a:t>
            </a:r>
          </a:p>
          <a:p>
            <a:r>
              <a:rPr lang="en-US" sz="800" dirty="0" err="1"/>
              <a:t>Grabocka</a:t>
            </a:r>
            <a:r>
              <a:rPr lang="en-US" sz="800" dirty="0"/>
              <a:t>, J., Schilling, N., </a:t>
            </a:r>
            <a:r>
              <a:rPr lang="en-US" sz="800" dirty="0" err="1"/>
              <a:t>Wistuba</a:t>
            </a:r>
            <a:r>
              <a:rPr lang="en-US" sz="800" dirty="0"/>
              <a:t>, M., and Schmidt-</a:t>
            </a:r>
            <a:r>
              <a:rPr lang="en-US" sz="800" dirty="0" err="1"/>
              <a:t>Thieme</a:t>
            </a:r>
            <a:r>
              <a:rPr lang="en-US" sz="800" dirty="0"/>
              <a:t>, L. (2014). Learning Time-Series </a:t>
            </a:r>
            <a:r>
              <a:rPr lang="en-US" sz="800" dirty="0" err="1"/>
              <a:t>Shapelets</a:t>
            </a:r>
            <a:r>
              <a:rPr lang="en-US" sz="800" dirty="0"/>
              <a:t>. In:</a:t>
            </a:r>
            <a:r>
              <a:rPr lang="en-US" sz="800" i="1" dirty="0"/>
              <a:t> Proceedings of the 20th ACM SIGKDD International Conference on Knowledge Discovery and Data Mining</a:t>
            </a:r>
            <a:r>
              <a:rPr lang="en-US" sz="800" dirty="0"/>
              <a:t>. 392-401.</a:t>
            </a:r>
          </a:p>
          <a:p>
            <a:r>
              <a:rPr lang="en-US" sz="800" dirty="0"/>
              <a:t>Chawla, N., Bowyer, K., Hall, L., and </a:t>
            </a:r>
            <a:r>
              <a:rPr lang="en-US" sz="800" dirty="0" err="1"/>
              <a:t>Kegelmeyer</a:t>
            </a:r>
            <a:r>
              <a:rPr lang="en-US" sz="800" dirty="0"/>
              <a:t>, W. (2002). SMOTE: Synthetic Minority Over-sampling Technique. In: </a:t>
            </a:r>
            <a:r>
              <a:rPr lang="en-US" sz="800" i="1" dirty="0"/>
              <a:t>Journal of Artificial Intelligence Research</a:t>
            </a:r>
            <a:r>
              <a:rPr lang="en-US" sz="800" dirty="0"/>
              <a:t>. 16. 321-357.</a:t>
            </a:r>
          </a:p>
          <a:p>
            <a:r>
              <a:rPr lang="en-US" sz="800" dirty="0"/>
              <a:t>He, H., Bai, Y., Garcia, E., and Li, S. (2008). ADASYN: Adaptive Synthetic Sampling Approach for Imbalanced Learning. In: </a:t>
            </a:r>
            <a:r>
              <a:rPr lang="en-US" sz="800" i="1" dirty="0"/>
              <a:t>2008 IEEE International Joint Conference on Neural networks</a:t>
            </a:r>
            <a:r>
              <a:rPr lang="en-US" sz="800" dirty="0"/>
              <a:t>. </a:t>
            </a:r>
            <a:r>
              <a:rPr lang="en-US" sz="800" dirty="0">
                <a:hlinkClick r:id="rId6"/>
              </a:rPr>
              <a:t>https://doi.org/</a:t>
            </a:r>
            <a:r>
              <a:rPr lang="en-US" sz="800" u="sng" dirty="0">
                <a:hlinkClick r:id="rId6"/>
              </a:rPr>
              <a:t>10.1109/IJCNN.2008.4633969</a:t>
            </a:r>
            <a:r>
              <a:rPr lang="en-US" sz="800" u="sng" dirty="0"/>
              <a:t>.</a:t>
            </a:r>
          </a:p>
          <a:p>
            <a:r>
              <a:rPr lang="en-US" sz="800" dirty="0" err="1"/>
              <a:t>Amiriparian</a:t>
            </a:r>
            <a:r>
              <a:rPr lang="en-US" sz="800" dirty="0"/>
              <a:t>, S., Freitag, M., Cummins, N., and Schuller, B. (2017). Sequence to Sequence Autoencoders for Unsupervised Representation Learning from Audio. In: </a:t>
            </a:r>
            <a:r>
              <a:rPr lang="en-US" sz="800" i="1" dirty="0"/>
              <a:t>Detection and Classification of Acoustic Scenes and Events. </a:t>
            </a:r>
            <a:r>
              <a:rPr lang="en-US" sz="800" dirty="0"/>
              <a:t>Munich, Germany. </a:t>
            </a:r>
          </a:p>
          <a:p>
            <a:r>
              <a:rPr lang="en-US" sz="800" dirty="0"/>
              <a:t>Arthur D. and </a:t>
            </a:r>
            <a:r>
              <a:rPr lang="en-US" sz="800" dirty="0" err="1"/>
              <a:t>Vassilvitskii</a:t>
            </a:r>
            <a:r>
              <a:rPr lang="en-US" sz="800" dirty="0"/>
              <a:t> S. (2007). K-Means++: the Advantages of Careful Seeding. In: </a:t>
            </a:r>
            <a:r>
              <a:rPr lang="en-US" sz="800" i="1" dirty="0"/>
              <a:t>SODA ‘07 Proceedings of the 18</a:t>
            </a:r>
            <a:r>
              <a:rPr lang="en-US" sz="800" i="1" baseline="30000" dirty="0"/>
              <a:t>th</a:t>
            </a:r>
            <a:r>
              <a:rPr lang="en-US" sz="800" i="1" dirty="0"/>
              <a:t> annual ACM-SIAM Symposium on Discrete Algorithms</a:t>
            </a:r>
            <a:r>
              <a:rPr lang="en-US" sz="800" dirty="0"/>
              <a:t>. New Orleans, USA. 1027-1035.</a:t>
            </a:r>
          </a:p>
          <a:p>
            <a:r>
              <a:rPr lang="en-US" sz="800" dirty="0" err="1"/>
              <a:t>Caliński</a:t>
            </a:r>
            <a:r>
              <a:rPr lang="en-US" sz="800" dirty="0"/>
              <a:t> T. and </a:t>
            </a:r>
            <a:r>
              <a:rPr lang="en-US" sz="800" dirty="0" err="1"/>
              <a:t>Harabasz</a:t>
            </a:r>
            <a:r>
              <a:rPr lang="en-US" sz="800" dirty="0"/>
              <a:t> J. (1974). A Dendrite Method for Cluster Analysis, In: </a:t>
            </a:r>
            <a:r>
              <a:rPr lang="en-US" sz="800" i="1" dirty="0"/>
              <a:t>Communications in Statistics</a:t>
            </a:r>
            <a:r>
              <a:rPr lang="en-US" sz="800" dirty="0"/>
              <a:t>, 3:1, 1-27, </a:t>
            </a:r>
            <a:r>
              <a:rPr lang="en-US" sz="800" dirty="0">
                <a:hlinkClick r:id="rId7"/>
              </a:rPr>
              <a:t>https://doi.org/10.1080/03610927408827101</a:t>
            </a:r>
            <a:r>
              <a:rPr lang="en-US" sz="800" dirty="0"/>
              <a:t>. </a:t>
            </a:r>
          </a:p>
          <a:p>
            <a:r>
              <a:rPr lang="en-US" sz="800" dirty="0"/>
              <a:t>Cho, K., van M., B., </a:t>
            </a:r>
            <a:r>
              <a:rPr lang="en-US" sz="800" dirty="0" err="1"/>
              <a:t>Gulcehre</a:t>
            </a:r>
            <a:r>
              <a:rPr lang="en-US" sz="800" dirty="0"/>
              <a:t>, C., </a:t>
            </a:r>
            <a:r>
              <a:rPr lang="en-US" sz="800" dirty="0" err="1"/>
              <a:t>Bahdanau</a:t>
            </a:r>
            <a:r>
              <a:rPr lang="en-US" sz="800" dirty="0"/>
              <a:t>, D., </a:t>
            </a:r>
            <a:r>
              <a:rPr lang="en-US" sz="800" dirty="0" err="1"/>
              <a:t>Bougares</a:t>
            </a:r>
            <a:r>
              <a:rPr lang="en-US" sz="800" dirty="0"/>
              <a:t>, F., </a:t>
            </a:r>
            <a:r>
              <a:rPr lang="en-US" sz="800" dirty="0" err="1"/>
              <a:t>Schwenk</a:t>
            </a:r>
            <a:r>
              <a:rPr lang="en-US" sz="800" dirty="0"/>
              <a:t>, H., and </a:t>
            </a:r>
            <a:r>
              <a:rPr lang="en-US" sz="800" dirty="0" err="1"/>
              <a:t>Bengio</a:t>
            </a:r>
            <a:r>
              <a:rPr lang="en-US" sz="800" dirty="0"/>
              <a:t>, Y. (2014). Learning Phrase Representations using RNN Encoder-Decoder for Statistical Machine Translation. In: </a:t>
            </a:r>
            <a:r>
              <a:rPr lang="en-US" sz="800" i="1" dirty="0"/>
              <a:t>Proceedings of the 2014 Conference on Empirical Methods in Natural Language Processing (EMNLP)</a:t>
            </a:r>
            <a:r>
              <a:rPr lang="en-US" sz="800" dirty="0"/>
              <a:t>. Doha, Qatar. 1724-1734, </a:t>
            </a:r>
            <a:r>
              <a:rPr lang="en-US" sz="800" u="sng" dirty="0">
                <a:hlinkClick r:id="rId8"/>
              </a:rPr>
              <a:t>arXiv:1406.1078v3</a:t>
            </a:r>
            <a:r>
              <a:rPr lang="en-US" sz="8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A8CF-A675-45A0-9DE0-74A0E4B3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1E3B-49B9-421D-8175-F040E4E2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5494"/>
            <a:ext cx="7886700" cy="761192"/>
          </a:xfrm>
        </p:spPr>
        <p:txBody>
          <a:bodyPr>
            <a:normAutofit/>
          </a:bodyPr>
          <a:lstStyle/>
          <a:p>
            <a:r>
              <a:rPr lang="en-US" dirty="0"/>
              <a:t>The WHAT: 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99C8-1844-4DBD-87A8-3AFB25695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865955"/>
            <a:ext cx="4696508" cy="55863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245K rows of minute-level time series data</a:t>
            </a:r>
          </a:p>
          <a:p>
            <a:r>
              <a:rPr lang="en-US" dirty="0"/>
              <a:t>13 photo sensors spanning 7 months (August 2017 to February 2018)</a:t>
            </a:r>
          </a:p>
          <a:p>
            <a:r>
              <a:rPr lang="en-US" dirty="0"/>
              <a:t>Collected at a high-rise commercial building on Wall St. in NYC</a:t>
            </a:r>
          </a:p>
          <a:p>
            <a:r>
              <a:rPr lang="en-US" dirty="0"/>
              <a:t>Inputs: preprocessed sensor data </a:t>
            </a:r>
          </a:p>
          <a:p>
            <a:pPr lvl="1"/>
            <a:r>
              <a:rPr lang="en-US" dirty="0"/>
              <a:t>(raw values measured in Lux)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Cluster centroids (unsupervised methods)</a:t>
            </a:r>
          </a:p>
          <a:p>
            <a:pPr lvl="1"/>
            <a:r>
              <a:rPr lang="en-US" dirty="0"/>
              <a:t>Categorical labels (supervised methods)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17D9-AEBD-4AE3-AD3A-8E623692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6AC63-4D79-4422-9149-DA5AA9F6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264" y="1190809"/>
            <a:ext cx="4235736" cy="47104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B2B59-7AC1-4040-9CEF-8ACECC7B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15659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9938-FA82-4120-A684-3DBDEBC0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1" y="0"/>
            <a:ext cx="8951495" cy="1116531"/>
          </a:xfrm>
        </p:spPr>
        <p:txBody>
          <a:bodyPr>
            <a:normAutofit fontScale="90000"/>
          </a:bodyPr>
          <a:lstStyle/>
          <a:p>
            <a:r>
              <a:rPr lang="en-US" dirty="0"/>
              <a:t>The HOW: Workflow, Algorithms, </a:t>
            </a:r>
            <a:br>
              <a:rPr lang="en-US" dirty="0"/>
            </a:br>
            <a:r>
              <a:rPr lang="en-US" dirty="0"/>
              <a:t>and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0B182-9312-4558-B9C6-F6340C0C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1" y="1212784"/>
            <a:ext cx="6718435" cy="52398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Preprocessing:</a:t>
            </a:r>
          </a:p>
          <a:p>
            <a:pPr lvl="1"/>
            <a:r>
              <a:rPr lang="en-US" dirty="0"/>
              <a:t>Mean-Variance Scaling | Min-Max Scaling</a:t>
            </a:r>
          </a:p>
          <a:p>
            <a:pPr lvl="1"/>
            <a:r>
              <a:rPr lang="en-US" dirty="0"/>
              <a:t>Piecewise Aggregate Approximation</a:t>
            </a:r>
          </a:p>
          <a:p>
            <a:pPr lvl="1"/>
            <a:r>
              <a:rPr lang="en-US" dirty="0"/>
              <a:t>SMOTE | ADASYN Oversampling</a:t>
            </a:r>
          </a:p>
          <a:p>
            <a:r>
              <a:rPr lang="en-US" dirty="0"/>
              <a:t>Exploratory Data Analysis:</a:t>
            </a:r>
          </a:p>
          <a:p>
            <a:pPr lvl="1"/>
            <a:r>
              <a:rPr lang="en-US" dirty="0"/>
              <a:t>Dynamic Time-Warping (DTW) K-Means</a:t>
            </a:r>
          </a:p>
          <a:p>
            <a:pPr lvl="1"/>
            <a:r>
              <a:rPr lang="en-US" dirty="0"/>
              <a:t>DTW | Soft-DTW Barycenter Averaging</a:t>
            </a:r>
          </a:p>
          <a:p>
            <a:r>
              <a:rPr lang="en-US" dirty="0"/>
              <a:t>Supervised Algorithms:</a:t>
            </a:r>
          </a:p>
          <a:p>
            <a:pPr lvl="1"/>
            <a:r>
              <a:rPr lang="en-US" dirty="0"/>
              <a:t>KNN | Time Series K-Neighbors</a:t>
            </a:r>
          </a:p>
          <a:p>
            <a:pPr lvl="1"/>
            <a:r>
              <a:rPr lang="en-US" dirty="0" err="1"/>
              <a:t>Shapelet</a:t>
            </a:r>
            <a:r>
              <a:rPr lang="en-US" dirty="0"/>
              <a:t> Classification</a:t>
            </a:r>
          </a:p>
          <a:p>
            <a:pPr lvl="2"/>
            <a:r>
              <a:rPr lang="en-US" dirty="0"/>
              <a:t>Metrics: Accuracy, Precision, Recall, F-1, AMI,    	Adjusted Rand, NMI, Homogeneity, 	Completeness, V-Measure</a:t>
            </a:r>
          </a:p>
          <a:p>
            <a:r>
              <a:rPr lang="en-US" dirty="0"/>
              <a:t>Unsupervised Algorithms:</a:t>
            </a:r>
          </a:p>
          <a:p>
            <a:pPr lvl="1"/>
            <a:r>
              <a:rPr lang="en-US" dirty="0"/>
              <a:t>K-Means++ | Time Series K-Means</a:t>
            </a:r>
          </a:p>
          <a:p>
            <a:pPr lvl="1"/>
            <a:r>
              <a:rPr lang="en-US" dirty="0"/>
              <a:t>K-Shape</a:t>
            </a:r>
          </a:p>
          <a:p>
            <a:pPr lvl="1"/>
            <a:r>
              <a:rPr lang="en-US" dirty="0"/>
              <a:t>LSTM Sequence-to-Sequence Autoencoder</a:t>
            </a:r>
          </a:p>
          <a:p>
            <a:pPr lvl="2"/>
            <a:r>
              <a:rPr lang="en-US" dirty="0"/>
              <a:t>Metrics: Inertia, Silhouette, </a:t>
            </a:r>
            <a:r>
              <a:rPr lang="en-US" dirty="0" err="1"/>
              <a:t>Calinski-Harabaz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4A667-0D34-4CD7-8A47-E35569E9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85848-82C6-4FAB-B0AF-FDA5807A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456494"/>
            <a:ext cx="2589796" cy="4899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63222-A6D3-4E7B-9546-EC01DDEFC240}"/>
              </a:ext>
            </a:extLst>
          </p:cNvPr>
          <p:cNvSpPr txBox="1"/>
          <p:nvPr/>
        </p:nvSpPr>
        <p:spPr>
          <a:xfrm>
            <a:off x="6636318" y="111653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ED0B6-9DAA-4D8D-92CE-A7AFB127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0379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E462-27B5-4639-930C-729D455C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144"/>
            <a:ext cx="7886700" cy="1009652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 (1): Piecewise Aggregate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0E27-4674-4951-9D85-5F54F6898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37" y="1132424"/>
            <a:ext cx="8325854" cy="345882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Data are first grouped by calendar date</a:t>
            </a:r>
          </a:p>
          <a:p>
            <a:r>
              <a:rPr lang="en-US" dirty="0"/>
              <a:t>Lux values are converted to Watts/m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The max of 13 sensor values at each minute interval is taken (MAX drives control logic)</a:t>
            </a:r>
          </a:p>
          <a:p>
            <a:r>
              <a:rPr lang="en-US" dirty="0"/>
              <a:t>Night-time rows with &lt; 1 Watt/m</a:t>
            </a:r>
            <a:r>
              <a:rPr lang="en-US" baseline="30000" dirty="0"/>
              <a:t>2</a:t>
            </a:r>
            <a:r>
              <a:rPr lang="en-US" dirty="0"/>
              <a:t> are filtered out</a:t>
            </a:r>
          </a:p>
          <a:p>
            <a:r>
              <a:rPr lang="en-US" dirty="0"/>
              <a:t>Values are scaled from 0 to 1</a:t>
            </a:r>
          </a:p>
          <a:p>
            <a:r>
              <a:rPr lang="en-US" dirty="0"/>
              <a:t>The minimum row length is used as the output length for a Piecewise Aggregate Approximation (PAA)</a:t>
            </a:r>
          </a:p>
          <a:p>
            <a:r>
              <a:rPr lang="en-US" dirty="0"/>
              <a:t>PAA compresses the data by dividing the time series into a number of segments equal to the desired number of time steps, then replacing each segment by the mean of its data points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96BCC-94AC-4A08-9C5D-A9DCA032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EFB6B-669A-404F-B7D3-F155FA33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91251"/>
            <a:ext cx="7620000" cy="167352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D2B2F-9E6B-4AE8-AEE6-8D276194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9043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CAB9-F985-4C93-9665-EEF58475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4639"/>
            <a:ext cx="7886700" cy="1180550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 (2): Hand-labeling Approximate Ground Truth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EB27-8227-4592-AA6C-FFAECB26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3840" y="1204934"/>
            <a:ext cx="4695356" cy="51859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Preprocessing results in a data frame with 171 rows (days) and 514 columns (time-steps)</a:t>
            </a:r>
          </a:p>
          <a:p>
            <a:r>
              <a:rPr lang="en-US" dirty="0"/>
              <a:t>To approximate unavailable ground truth, rows are classified by hand using domain knowledge of common radiation profiles:</a:t>
            </a:r>
          </a:p>
          <a:p>
            <a:pPr lvl="1"/>
            <a:r>
              <a:rPr lang="en-US" dirty="0"/>
              <a:t>Sunny, (1) </a:t>
            </a:r>
          </a:p>
          <a:p>
            <a:pPr lvl="1"/>
            <a:r>
              <a:rPr lang="en-US" dirty="0"/>
              <a:t>Cloudy, (2)</a:t>
            </a:r>
          </a:p>
          <a:p>
            <a:pPr lvl="1"/>
            <a:r>
              <a:rPr lang="en-US" dirty="0"/>
              <a:t>Partially Cloudy, (3)</a:t>
            </a:r>
          </a:p>
          <a:p>
            <a:pPr lvl="1"/>
            <a:r>
              <a:rPr lang="en-US" dirty="0"/>
              <a:t>Mix Sunny/Partially Cloudy, (4)</a:t>
            </a:r>
          </a:p>
          <a:p>
            <a:pPr lvl="1"/>
            <a:r>
              <a:rPr lang="en-US" dirty="0"/>
              <a:t>Sunny with Occlusion, (5)</a:t>
            </a:r>
          </a:p>
          <a:p>
            <a:pPr lvl="1"/>
            <a:r>
              <a:rPr lang="en-US" dirty="0"/>
              <a:t>Partially Cloudy with Occlusion, (6)</a:t>
            </a:r>
          </a:p>
          <a:p>
            <a:pPr lvl="1"/>
            <a:r>
              <a:rPr lang="en-US" dirty="0"/>
              <a:t>Cloudy with Sun-spike (7)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07B4-FF47-4703-81E6-FB3ED5BB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5AA63-EBCB-4A8F-BF54-B3BB6409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71" y="1204934"/>
            <a:ext cx="2230922" cy="1230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0AA6D-2040-4452-9EEB-B51D7255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30" y="1204934"/>
            <a:ext cx="2212971" cy="123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42BCA-A146-4495-8532-1673DE32A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535" y="2646460"/>
            <a:ext cx="2209993" cy="1230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3565AE-4854-4FBF-AFBC-927B6324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230" y="2651612"/>
            <a:ext cx="2212972" cy="1230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60F73F-A7AE-4DBB-B211-F620D2910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086186"/>
            <a:ext cx="2209993" cy="123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E93E69-ED82-4821-A192-D772D6D36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175" y="4086185"/>
            <a:ext cx="2212973" cy="1230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E449C4-A8CF-4EB9-8C70-3A78E5675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501" y="5540926"/>
            <a:ext cx="2227523" cy="1180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A249A0-F457-485F-8BD8-27169C34DDC5}"/>
              </a:ext>
            </a:extLst>
          </p:cNvPr>
          <p:cNvSpPr txBox="1"/>
          <p:nvPr/>
        </p:nvSpPr>
        <p:spPr>
          <a:xfrm>
            <a:off x="5585543" y="914400"/>
            <a:ext cx="241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FCED0-BFB2-45CA-B9DA-F981AB3ED283}"/>
              </a:ext>
            </a:extLst>
          </p:cNvPr>
          <p:cNvSpPr txBox="1"/>
          <p:nvPr/>
        </p:nvSpPr>
        <p:spPr>
          <a:xfrm>
            <a:off x="7824231" y="91205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5060B-57B3-48C7-971C-B6D793CF068F}"/>
              </a:ext>
            </a:extLst>
          </p:cNvPr>
          <p:cNvSpPr txBox="1"/>
          <p:nvPr/>
        </p:nvSpPr>
        <p:spPr>
          <a:xfrm>
            <a:off x="5607441" y="23782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B4432-0D5E-48EF-AEE9-E337CA8E3BBB}"/>
              </a:ext>
            </a:extLst>
          </p:cNvPr>
          <p:cNvSpPr txBox="1"/>
          <p:nvPr/>
        </p:nvSpPr>
        <p:spPr>
          <a:xfrm>
            <a:off x="7824231" y="239312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5E5EB-B33F-46B7-9B4E-370C686FD35B}"/>
              </a:ext>
            </a:extLst>
          </p:cNvPr>
          <p:cNvSpPr txBox="1"/>
          <p:nvPr/>
        </p:nvSpPr>
        <p:spPr>
          <a:xfrm>
            <a:off x="5627420" y="38195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677F4-EBE0-4933-8BAA-DF2D003C9BBC}"/>
              </a:ext>
            </a:extLst>
          </p:cNvPr>
          <p:cNvSpPr txBox="1"/>
          <p:nvPr/>
        </p:nvSpPr>
        <p:spPr>
          <a:xfrm>
            <a:off x="7776440" y="38195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CD603-D8CC-464A-9D0F-1F227EDE0B53}"/>
              </a:ext>
            </a:extLst>
          </p:cNvPr>
          <p:cNvSpPr txBox="1"/>
          <p:nvPr/>
        </p:nvSpPr>
        <p:spPr>
          <a:xfrm>
            <a:off x="6796831" y="5282655"/>
            <a:ext cx="28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1EF4-CAD0-4509-BDAF-8171DB48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46405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FC6A-D066-42FF-AE24-4C28166B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67377"/>
            <a:ext cx="7886700" cy="1161300"/>
          </a:xfrm>
        </p:spPr>
        <p:txBody>
          <a:bodyPr>
            <a:normAutofit fontScale="90000"/>
          </a:bodyPr>
          <a:lstStyle/>
          <a:p>
            <a:r>
              <a:rPr lang="en-US" dirty="0"/>
              <a:t>EDA: (Soft) DTW K-Means and Barycenter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0530-0C16-45AC-B7B2-A0B7B107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38" y="1093923"/>
            <a:ext cx="8175523" cy="28524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Dynamic Time-Warping (DTW) is a robust distance measure for time series, allowing similar shapes to match even if the time axes are out of phase</a:t>
            </a:r>
          </a:p>
          <a:p>
            <a:r>
              <a:rPr lang="en-US" dirty="0"/>
              <a:t>Soft-DTW is a regularized, smoothed formulation of DTW that computes the soft-minimum of all alignment costs</a:t>
            </a:r>
          </a:p>
          <a:p>
            <a:r>
              <a:rPr lang="en-US" dirty="0"/>
              <a:t>In an unsupervised fashion, </a:t>
            </a:r>
            <a:r>
              <a:rPr lang="en-US" dirty="0" err="1"/>
              <a:t>Barycenters</a:t>
            </a:r>
            <a:r>
              <a:rPr lang="en-US" dirty="0"/>
              <a:t> find a consensus sequence from a given set of DTW-aligned sequences, facilitating convergence during K-means averaging</a:t>
            </a:r>
          </a:p>
          <a:p>
            <a:r>
              <a:rPr lang="en-US" dirty="0"/>
              <a:t>Weekly Barycenter averages are calculated across the 171 rows (days), in a first-pass visualization of possible cluster centroids occurring over the specified timeframe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D5434-0067-4AC4-B9C2-F99D1C39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3C2A0-D099-4836-83E5-832B514B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54" y="4222998"/>
            <a:ext cx="3538691" cy="2122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E610F-F750-428F-973C-12827E2D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7" y="4222998"/>
            <a:ext cx="3538691" cy="2122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52475-C03B-4CCA-A0EB-C35475F3B16C}"/>
              </a:ext>
            </a:extLst>
          </p:cNvPr>
          <p:cNvSpPr txBox="1"/>
          <p:nvPr/>
        </p:nvSpPr>
        <p:spPr>
          <a:xfrm>
            <a:off x="1370781" y="3965608"/>
            <a:ext cx="259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Week 6 DTW Barycenter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0CCAA-8238-4E42-A84B-E8C43CB2670A}"/>
              </a:ext>
            </a:extLst>
          </p:cNvPr>
          <p:cNvSpPr txBox="1"/>
          <p:nvPr/>
        </p:nvSpPr>
        <p:spPr>
          <a:xfrm>
            <a:off x="5005859" y="3965608"/>
            <a:ext cx="2940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Week 6 Soft-DTW Barycenter Average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2DCBE-BDEB-4E71-AC06-8C1244C0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3829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0F84-EE6D-4E6D-8F8C-1ADCC8D2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213417"/>
          </a:xfrm>
        </p:spPr>
        <p:txBody>
          <a:bodyPr>
            <a:normAutofit/>
          </a:bodyPr>
          <a:lstStyle/>
          <a:p>
            <a:r>
              <a:rPr lang="en-US" dirty="0"/>
              <a:t>K-Means++ | TS K-Means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016C-1B99-4463-8405-A077D382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65" y="1242927"/>
            <a:ext cx="7957085" cy="29283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K-Means++ uses adversarial placement of the starting centers, weighting data points according to their squared distance from the closest center already chosen</a:t>
            </a:r>
          </a:p>
          <a:p>
            <a:r>
              <a:rPr lang="en-US" dirty="0"/>
              <a:t>For comparison, a time-series implementation of K-Means is also applied to allow use of the (Soft-) DTW distance metric during cluster assignment and Barycenter computation</a:t>
            </a:r>
          </a:p>
          <a:p>
            <a:r>
              <a:rPr lang="en-US" dirty="0"/>
              <a:t>A value of K=7 was used as a baseline in exploring possible sets of cluster centroids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AB169-5831-4E03-885D-B86ADD0B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075E0-DAF6-4458-9D53-4B13307A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0" y="3931601"/>
            <a:ext cx="3679266" cy="2275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7013F-DAF0-41E0-BFDA-2FBC8276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68" y="3925653"/>
            <a:ext cx="3505963" cy="2275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D668F-9318-422D-ACE4-94B7A5A265D0}"/>
              </a:ext>
            </a:extLst>
          </p:cNvPr>
          <p:cNvSpPr txBox="1"/>
          <p:nvPr/>
        </p:nvSpPr>
        <p:spPr>
          <a:xfrm>
            <a:off x="1694046" y="3562268"/>
            <a:ext cx="218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 K-Means++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DA4C3-E8A0-4904-A6DB-25D8B0844449}"/>
              </a:ext>
            </a:extLst>
          </p:cNvPr>
          <p:cNvSpPr txBox="1"/>
          <p:nvPr/>
        </p:nvSpPr>
        <p:spPr>
          <a:xfrm>
            <a:off x="5552303" y="3556741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Soft-DTW 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772D3-0AAD-4CE8-B270-39337F971C9A}"/>
              </a:ext>
            </a:extLst>
          </p:cNvPr>
          <p:cNvSpPr txBox="1"/>
          <p:nvPr/>
        </p:nvSpPr>
        <p:spPr>
          <a:xfrm>
            <a:off x="3042186" y="6211903"/>
            <a:ext cx="329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the Python </a:t>
            </a:r>
            <a:r>
              <a:rPr lang="en-US" sz="1200" dirty="0" err="1"/>
              <a:t>TSLearn</a:t>
            </a:r>
            <a:r>
              <a:rPr lang="en-US" sz="1200" dirty="0"/>
              <a:t> Documentation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18E07-634A-4863-ACC2-8A3277AD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1823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1499-09BB-498D-AF0D-6724A518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3"/>
            <a:ext cx="7886700" cy="662373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K-Means++ | TS K-Means          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63AB-57B2-473C-9420-E8CD4360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42950"/>
            <a:ext cx="8989996" cy="339804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Euclidean, Cosine, </a:t>
            </a:r>
            <a:r>
              <a:rPr lang="en-US" dirty="0" err="1"/>
              <a:t>Minkowski</a:t>
            </a:r>
            <a:r>
              <a:rPr lang="en-US" dirty="0"/>
              <a:t>, DTW, and Soft-DTW metrics:</a:t>
            </a:r>
          </a:p>
          <a:p>
            <a:pPr lvl="1"/>
            <a:r>
              <a:rPr lang="en-US" u="sng" dirty="0">
                <a:solidFill>
                  <a:srgbClr val="002060"/>
                </a:solidFill>
              </a:rPr>
              <a:t>Inertia: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the sum of the distances of samples to their closest cluster center</a:t>
            </a:r>
          </a:p>
          <a:p>
            <a:pPr lvl="2"/>
            <a:r>
              <a:rPr lang="en-US" dirty="0"/>
              <a:t>Lower is better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K-Means++: </a:t>
            </a:r>
            <a:r>
              <a:rPr lang="en-US" dirty="0"/>
              <a:t>1764.23 </a:t>
            </a:r>
            <a:r>
              <a:rPr lang="en-US" dirty="0">
                <a:solidFill>
                  <a:srgbClr val="002060"/>
                </a:solidFill>
              </a:rPr>
              <a:t>(Euclidean)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TS K-Means: </a:t>
            </a:r>
            <a:r>
              <a:rPr lang="en-US" dirty="0"/>
              <a:t>1.073 </a:t>
            </a:r>
            <a:r>
              <a:rPr lang="en-US" dirty="0">
                <a:solidFill>
                  <a:srgbClr val="002060"/>
                </a:solidFill>
              </a:rPr>
              <a:t>(DTW)</a:t>
            </a:r>
          </a:p>
          <a:p>
            <a:pPr lvl="1"/>
            <a:r>
              <a:rPr lang="en-US" u="sng" dirty="0">
                <a:solidFill>
                  <a:srgbClr val="002060"/>
                </a:solidFill>
              </a:rPr>
              <a:t>Silhouette Scores: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difference between the mean intra-cluster distance and the mean nearest-cluster distance for each sample, divided by the maximum of the two</a:t>
            </a:r>
          </a:p>
          <a:p>
            <a:pPr lvl="2"/>
            <a:r>
              <a:rPr lang="en-US" dirty="0"/>
              <a:t>[-1, 1]: Closer to 1 is better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K-Means++: </a:t>
            </a:r>
            <a:r>
              <a:rPr lang="en-US" dirty="0"/>
              <a:t>0.22 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Minkowski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TS K-Means: </a:t>
            </a:r>
            <a:r>
              <a:rPr lang="en-US" dirty="0"/>
              <a:t>0.19 </a:t>
            </a:r>
            <a:r>
              <a:rPr lang="en-US" dirty="0">
                <a:solidFill>
                  <a:srgbClr val="002060"/>
                </a:solidFill>
              </a:rPr>
              <a:t>(Soft-DTW)</a:t>
            </a:r>
          </a:p>
          <a:p>
            <a:pPr lvl="1"/>
            <a:r>
              <a:rPr lang="en-US" u="sng" dirty="0" err="1">
                <a:solidFill>
                  <a:srgbClr val="002060"/>
                </a:solidFill>
              </a:rPr>
              <a:t>Calinski-Harabaz</a:t>
            </a:r>
            <a:r>
              <a:rPr lang="en-US" u="sng" dirty="0">
                <a:solidFill>
                  <a:srgbClr val="002060"/>
                </a:solidFill>
              </a:rPr>
              <a:t> Scores: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the ratio between within-cluster and between-cluster dispersion</a:t>
            </a:r>
          </a:p>
          <a:p>
            <a:pPr lvl="2"/>
            <a:r>
              <a:rPr lang="en-US" dirty="0"/>
              <a:t>Higher is better</a:t>
            </a:r>
          </a:p>
          <a:p>
            <a:pPr lvl="3"/>
            <a:r>
              <a:rPr lang="en-US" dirty="0">
                <a:solidFill>
                  <a:srgbClr val="002060"/>
                </a:solidFill>
              </a:rPr>
              <a:t>K-Means++: </a:t>
            </a:r>
            <a:r>
              <a:rPr lang="en-US" dirty="0"/>
              <a:t>42.56 </a:t>
            </a:r>
            <a:r>
              <a:rPr lang="en-US" dirty="0">
                <a:solidFill>
                  <a:srgbClr val="002060"/>
                </a:solidFill>
              </a:rPr>
              <a:t>(Euclidean)</a:t>
            </a:r>
            <a:endParaRPr lang="en-US" dirty="0"/>
          </a:p>
          <a:p>
            <a:pPr lvl="3"/>
            <a:r>
              <a:rPr lang="en-US" dirty="0">
                <a:solidFill>
                  <a:srgbClr val="002060"/>
                </a:solidFill>
              </a:rPr>
              <a:t>TS K-Means: </a:t>
            </a:r>
            <a:r>
              <a:rPr lang="en-US" dirty="0"/>
              <a:t>41.03 </a:t>
            </a:r>
            <a:r>
              <a:rPr lang="en-US" dirty="0">
                <a:solidFill>
                  <a:srgbClr val="002060"/>
                </a:solidFill>
              </a:rPr>
              <a:t>(Soft-DTW)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BBBD-DA0B-4E87-9D4F-EA184E18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670A3-4CE6-41CF-AC6E-776F956B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6" y="4552044"/>
            <a:ext cx="2594427" cy="177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290C09-1526-4DE5-B7D8-57BB6079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87" y="4552044"/>
            <a:ext cx="2594427" cy="177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F85B5-459D-4250-BEAD-CE81AF16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67" y="4552043"/>
            <a:ext cx="2594427" cy="1777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124FBA-CAE2-4C44-B5FB-B847C31975E5}"/>
              </a:ext>
            </a:extLst>
          </p:cNvPr>
          <p:cNvSpPr txBox="1"/>
          <p:nvPr/>
        </p:nvSpPr>
        <p:spPr>
          <a:xfrm>
            <a:off x="1201870" y="4221330"/>
            <a:ext cx="1123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K-Means++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4A10-F8C1-4260-BBEC-1791F9FE4D55}"/>
              </a:ext>
            </a:extLst>
          </p:cNvPr>
          <p:cNvSpPr txBox="1"/>
          <p:nvPr/>
        </p:nvSpPr>
        <p:spPr>
          <a:xfrm>
            <a:off x="3763478" y="4222817"/>
            <a:ext cx="173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TS K-Means (DTW)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E9783-FABA-4F34-983B-8E8295E86BC2}"/>
              </a:ext>
            </a:extLst>
          </p:cNvPr>
          <p:cNvSpPr txBox="1"/>
          <p:nvPr/>
        </p:nvSpPr>
        <p:spPr>
          <a:xfrm>
            <a:off x="6314086" y="4217387"/>
            <a:ext cx="2132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TS K-Means (Soft-DTW)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25F3-570B-4E23-BB7A-209B8499A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60028"/>
            <a:ext cx="3086100" cy="365125"/>
          </a:xfrm>
        </p:spPr>
        <p:txBody>
          <a:bodyPr/>
          <a:lstStyle/>
          <a:p>
            <a:r>
              <a:rPr lang="en-US" dirty="0"/>
              <a:t>Copyright Jack K. Rasmus-Vorrath, 2018</a:t>
            </a:r>
          </a:p>
        </p:txBody>
      </p:sp>
    </p:spTree>
    <p:extLst>
      <p:ext uri="{BB962C8B-B14F-4D97-AF65-F5344CB8AC3E}">
        <p14:creationId xmlns:p14="http://schemas.microsoft.com/office/powerpoint/2010/main" val="27767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2595</TotalTime>
  <Words>2506</Words>
  <Application>Microsoft Office PowerPoint</Application>
  <PresentationFormat>On-screen Show (4:3)</PresentationFormat>
  <Paragraphs>260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Theme</vt:lpstr>
      <vt:lpstr>Time Series Clustering of Sensor Data for Radiation Profiling</vt:lpstr>
      <vt:lpstr>The WHY: Radiation Profiles drive Control Logic</vt:lpstr>
      <vt:lpstr>The WHAT: Data Description</vt:lpstr>
      <vt:lpstr>The HOW: Workflow, Algorithms,  and Performance Metrics</vt:lpstr>
      <vt:lpstr>Preprocessing (1): Piecewise Aggregate Approximation</vt:lpstr>
      <vt:lpstr>Preprocessing (2): Hand-labeling Approximate Ground Truth Classes</vt:lpstr>
      <vt:lpstr>EDA: (Soft) DTW K-Means and Barycenter Averaging</vt:lpstr>
      <vt:lpstr>K-Means++ | TS K-Means Approach</vt:lpstr>
      <vt:lpstr>K-Means++ | TS K-Means           Results</vt:lpstr>
      <vt:lpstr>KNN | TS K-Neighbors Approach</vt:lpstr>
      <vt:lpstr>KNN | TS K-Neighbors Results</vt:lpstr>
      <vt:lpstr>K-Shape Approach</vt:lpstr>
      <vt:lpstr>K-Shape Results</vt:lpstr>
      <vt:lpstr>Shapelet Classification Approach</vt:lpstr>
      <vt:lpstr>Shapelet Classification Results</vt:lpstr>
      <vt:lpstr>Shapelet Classifier with Oversampling</vt:lpstr>
      <vt:lpstr>LSTM Seq-2-Seq Autoencoder Approach</vt:lpstr>
      <vt:lpstr>LSTM Seq-2-Seq Autoencoder Results</vt:lpstr>
      <vt:lpstr>Results Summary</vt:lpstr>
      <vt:lpstr>Key Insights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 </cp:lastModifiedBy>
  <cp:revision>178</cp:revision>
  <dcterms:created xsi:type="dcterms:W3CDTF">2017-03-18T16:30:52Z</dcterms:created>
  <dcterms:modified xsi:type="dcterms:W3CDTF">2018-08-08T15:32:50Z</dcterms:modified>
</cp:coreProperties>
</file>